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37"/>
  </p:notesMasterIdLst>
  <p:sldIdLst>
    <p:sldId id="694" r:id="rId4"/>
    <p:sldId id="961" r:id="rId5"/>
    <p:sldId id="977" r:id="rId6"/>
    <p:sldId id="978" r:id="rId7"/>
    <p:sldId id="1226" r:id="rId8"/>
    <p:sldId id="1227" r:id="rId9"/>
    <p:sldId id="1235" r:id="rId10"/>
    <p:sldId id="1236" r:id="rId11"/>
    <p:sldId id="1237" r:id="rId12"/>
    <p:sldId id="1240" r:id="rId13"/>
    <p:sldId id="1238" r:id="rId14"/>
    <p:sldId id="1239" r:id="rId15"/>
    <p:sldId id="1228" r:id="rId16"/>
    <p:sldId id="1229" r:id="rId17"/>
    <p:sldId id="1242" r:id="rId18"/>
    <p:sldId id="1241" r:id="rId19"/>
    <p:sldId id="1230" r:id="rId20"/>
    <p:sldId id="1231" r:id="rId21"/>
    <p:sldId id="1232" r:id="rId22"/>
    <p:sldId id="1233" r:id="rId23"/>
    <p:sldId id="1243" r:id="rId24"/>
    <p:sldId id="1244" r:id="rId25"/>
    <p:sldId id="1245" r:id="rId26"/>
    <p:sldId id="1246" r:id="rId27"/>
    <p:sldId id="1234" r:id="rId28"/>
    <p:sldId id="1247" r:id="rId29"/>
    <p:sldId id="1248" r:id="rId30"/>
    <p:sldId id="1249" r:id="rId31"/>
    <p:sldId id="1250" r:id="rId32"/>
    <p:sldId id="1174" r:id="rId33"/>
    <p:sldId id="1251" r:id="rId34"/>
    <p:sldId id="991" r:id="rId35"/>
    <p:sldId id="984" r:id="rId36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FFFF66"/>
    <a:srgbClr val="FF0000"/>
    <a:srgbClr val="4C6C46"/>
    <a:srgbClr val="003300"/>
    <a:srgbClr val="679220"/>
    <a:srgbClr val="0000FF"/>
    <a:srgbClr val="51743E"/>
    <a:srgbClr val="CF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8487" autoAdjust="0"/>
  </p:normalViewPr>
  <p:slideViewPr>
    <p:cSldViewPr snapToGrid="0" snapToObjects="1">
      <p:cViewPr varScale="1">
        <p:scale>
          <a:sx n="100" d="100"/>
          <a:sy n="100" d="100"/>
        </p:scale>
        <p:origin x="5692" y="60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8174319E-CCB3-4880-8907-2B43B2F4678B}" type="slidenum">
              <a:rPr kumimoji="0" lang="ko-KR" altLang="en-US" smtClean="0">
                <a:ea typeface="맑은 고딕" panose="020B0503020000020004" pitchFamily="50" charset="-127"/>
              </a:rPr>
              <a:pPr/>
              <a:t>4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69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04ABF9A8-A3A6-4322-9FF5-2E69A83BF6AC}" type="slidenum">
              <a:rPr kumimoji="0" lang="ko-KR" altLang="en-US" smtClean="0">
                <a:ea typeface="맑은 고딕" panose="020B0503020000020004" pitchFamily="50" charset="-127"/>
              </a:rPr>
              <a:pPr/>
              <a:t>17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144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974E9F-AEE9-4005-9B4F-B9EB000B3599}" type="slidenum">
              <a:rPr kumimoji="0" lang="ko-KR" altLang="en-US" smtClean="0">
                <a:ea typeface="맑은 고딕" panose="020B0503020000020004" pitchFamily="50" charset="-127"/>
              </a:rPr>
              <a:pPr/>
              <a:t>18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870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61B44E-2809-4D99-B8FA-0E2E8FEC7827}" type="slidenum">
              <a:rPr kumimoji="0" lang="ko-KR" altLang="en-US" smtClean="0">
                <a:ea typeface="맑은 고딕" panose="020B0503020000020004" pitchFamily="50" charset="-127"/>
              </a:rPr>
              <a:pPr/>
              <a:t>19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950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848868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435074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22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645380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23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850668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600AD38-7D2B-4E92-8195-60F8A0C9F612}" type="slidenum">
              <a:rPr kumimoji="0" lang="ko-KR" altLang="en-US" smtClean="0">
                <a:ea typeface="맑은 고딕" panose="020B0503020000020004" pitchFamily="50" charset="-127"/>
              </a:rPr>
              <a:pPr/>
              <a:t>24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272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600AD38-7D2B-4E92-8195-60F8A0C9F612}" type="slidenum">
              <a:rPr kumimoji="0" lang="ko-KR" altLang="en-US" smtClean="0">
                <a:ea typeface="맑은 고딕" panose="020B0503020000020004" pitchFamily="50" charset="-127"/>
              </a:rPr>
              <a:pPr/>
              <a:t>25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577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600AD38-7D2B-4E92-8195-60F8A0C9F612}" type="slidenum">
              <a:rPr kumimoji="0" lang="ko-KR" altLang="en-US" smtClean="0">
                <a:ea typeface="맑은 고딕" panose="020B0503020000020004" pitchFamily="50" charset="-127"/>
              </a:rPr>
              <a:pPr/>
              <a:t>26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35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09AD372-A90B-4992-B765-2D02848D81DB}" type="slidenum">
              <a:rPr kumimoji="0" lang="ko-KR" altLang="en-US" smtClean="0">
                <a:ea typeface="맑은 고딕" panose="020B0503020000020004" pitchFamily="50" charset="-127"/>
              </a:rPr>
              <a:pPr/>
              <a:t>5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999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600AD38-7D2B-4E92-8195-60F8A0C9F612}" type="slidenum">
              <a:rPr kumimoji="0" lang="ko-KR" altLang="en-US" smtClean="0">
                <a:ea typeface="맑은 고딕" panose="020B0503020000020004" pitchFamily="50" charset="-127"/>
              </a:rPr>
              <a:pPr/>
              <a:t>27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672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600AD38-7D2B-4E92-8195-60F8A0C9F612}" type="slidenum">
              <a:rPr kumimoji="0" lang="ko-KR" altLang="en-US" smtClean="0">
                <a:ea typeface="맑은 고딕" panose="020B0503020000020004" pitchFamily="50" charset="-127"/>
              </a:rPr>
              <a:pPr/>
              <a:t>28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6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227366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30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95415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9931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11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8274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CFEC595-44B6-4C55-8B98-BFA3DD424678}" type="slidenum">
              <a:rPr kumimoji="0" lang="ko-KR" altLang="en-US" smtClean="0">
                <a:ea typeface="맑은 고딕" panose="020B0503020000020004" pitchFamily="50" charset="-127"/>
              </a:rPr>
              <a:pPr/>
              <a:t>12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078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AC6A128-806D-4716-A75B-2A8218341EBF}" type="slidenum">
              <a:rPr kumimoji="0" lang="ko-KR" altLang="en-US" smtClean="0">
                <a:ea typeface="맑은 고딕" panose="020B0503020000020004" pitchFamily="50" charset="-127"/>
              </a:rPr>
              <a:pPr/>
              <a:t>13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453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AC6A128-806D-4716-A75B-2A8218341EBF}" type="slidenum">
              <a:rPr kumimoji="0" lang="ko-KR" altLang="en-US" smtClean="0">
                <a:ea typeface="맑은 고딕" panose="020B0503020000020004" pitchFamily="50" charset="-127"/>
              </a:rPr>
              <a:pPr/>
              <a:t>14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5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85334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AE66446-32C9-4C39-A99D-DBBFAF376309}" type="slidenum">
              <a:rPr kumimoji="0" lang="ko-KR" altLang="en-US" smtClean="0">
                <a:ea typeface="맑은 고딕" panose="020B0503020000020004" pitchFamily="50" charset="-127"/>
              </a:rPr>
              <a:pPr/>
              <a:t>16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98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3462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98FD959-0A96-42CF-ADF7-A5CAA85AA239}" type="datetime1">
              <a:rPr lang="ko-KR" altLang="en-US"/>
              <a:pPr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6D4F-BE87-4764-9128-5EE47DAFA1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55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98FD959-0A96-42CF-ADF7-A5CAA85AA239}" type="datetime1">
              <a:rPr lang="ko-KR" altLang="en-US"/>
              <a:pPr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6D4F-BE87-4764-9128-5EE47DAFA1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41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98FD959-0A96-42CF-ADF7-A5CAA85AA239}" type="datetime1">
              <a:rPr lang="ko-KR" altLang="en-US"/>
              <a:pPr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6D4F-BE87-4764-9128-5EE47DAFA1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06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98FD959-0A96-42CF-ADF7-A5CAA85AA239}" type="datetime1">
              <a:rPr lang="ko-KR" altLang="en-US"/>
              <a:pPr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6D4F-BE87-4764-9128-5EE47DAFA1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34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98FD959-0A96-42CF-ADF7-A5CAA85AA239}" type="datetime1">
              <a:rPr lang="ko-KR" altLang="en-US"/>
              <a:pPr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6D4F-BE87-4764-9128-5EE47DAFA1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72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98FD959-0A96-42CF-ADF7-A5CAA85AA239}" type="datetime1">
              <a:rPr lang="ko-KR" altLang="en-US"/>
              <a:pPr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6D4F-BE87-4764-9128-5EE47DAFA1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46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98FD959-0A96-42CF-ADF7-A5CAA85AA239}" type="datetime1">
              <a:rPr lang="ko-KR" altLang="en-US"/>
              <a:pPr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6D4F-BE87-4764-9128-5EE47DAFA1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29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98FD959-0A96-42CF-ADF7-A5CAA85AA239}" type="datetime1">
              <a:rPr lang="ko-KR" altLang="en-US"/>
              <a:pPr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6D4F-BE87-4764-9128-5EE47DAFA1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912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98FD959-0A96-42CF-ADF7-A5CAA85AA239}" type="datetime1">
              <a:rPr lang="ko-KR" altLang="en-US"/>
              <a:pPr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66D4F-BE87-4764-9128-5EE47DAFA1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716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제목을 입력하세요</a:t>
            </a: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05F0A3-DE87-467B-8A8C-37C432902C9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0EF228-1B49-4A3E-AE7A-BD1B45B1C680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  <p:sldLayoutId id="2147484053" r:id="rId13"/>
    <p:sldLayoutId id="2147484054" r:id="rId14"/>
    <p:sldLayoutId id="2147484055" r:id="rId15"/>
    <p:sldLayoutId id="2147484056" r:id="rId16"/>
    <p:sldLayoutId id="2147484057" r:id="rId17"/>
    <p:sldLayoutId id="2147484058" r:id="rId18"/>
    <p:sldLayoutId id="2147484059" r:id="rId19"/>
    <p:sldLayoutId id="2147484060" r:id="rId20"/>
    <p:sldLayoutId id="2147484061" r:id="rId2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 smtClean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 smtClean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제목을 입력하세요</a:t>
            </a:r>
            <a:endParaRPr lang="en-US" altLang="ko-KR" smtClean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20A2BD-7C5D-48BC-A35F-9317F8AB80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 smtClean="0"/>
              <a:t>11. </a:t>
            </a:r>
            <a:r>
              <a:rPr lang="ko-KR" altLang="en-US" sz="2400" dirty="0" smtClean="0"/>
              <a:t>웹 시스템 구현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관리자</a:t>
            </a:r>
            <a:r>
              <a:rPr lang="en-US" altLang="ko-KR" sz="2400" dirty="0" smtClean="0"/>
              <a:t>-</a:t>
            </a:r>
            <a:r>
              <a:rPr lang="ko-KR" altLang="en-US" sz="2400" dirty="0" smtClean="0"/>
              <a:t>로그인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권한관리</a:t>
            </a:r>
            <a:r>
              <a:rPr lang="en-US" altLang="ko-KR" sz="2400" dirty="0" smtClean="0"/>
              <a:t>,</a:t>
            </a:r>
            <a:r>
              <a:rPr lang="ko-KR" altLang="en-US" sz="2400" smtClean="0"/>
              <a:t>세션</a:t>
            </a:r>
            <a:r>
              <a:rPr lang="en-US" altLang="ko-KR" sz="2400" smtClean="0"/>
              <a:t>)</a:t>
            </a:r>
            <a:endParaRPr lang="ko-KR" altLang="en-US" sz="2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59" y="5135150"/>
            <a:ext cx="548990" cy="5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9"/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 smtClean="0">
                <a:solidFill>
                  <a:schemeClr val="tx1"/>
                </a:solidFill>
              </a:rPr>
              <a:t>홍필두 교수</a:t>
            </a: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err="1" smtClean="0">
                <a:solidFill>
                  <a:schemeClr val="tx1"/>
                </a:solidFill>
              </a:rPr>
              <a:t>기업업무</a:t>
            </a:r>
            <a:r>
              <a:rPr kumimoji="1" lang="en-US" altLang="ko-KR" dirty="0" smtClean="0">
                <a:solidFill>
                  <a:schemeClr val="tx1"/>
                </a:solidFill>
              </a:rPr>
              <a:t>PGM1)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723568" y="818917"/>
            <a:ext cx="1777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dirty="0" smtClean="0"/>
              <a:t>3) </a:t>
            </a:r>
            <a:r>
              <a:rPr lang="ko-KR" altLang="en-US" dirty="0" smtClean="0"/>
              <a:t>쿠키의 사용</a:t>
            </a:r>
            <a:endParaRPr lang="en-US" altLang="ko-KR" dirty="0"/>
          </a:p>
        </p:txBody>
      </p:sp>
      <p:sp>
        <p:nvSpPr>
          <p:cNvPr id="7" name="직사각형 11"/>
          <p:cNvSpPr>
            <a:spLocks noChangeArrowheads="1"/>
          </p:cNvSpPr>
          <p:nvPr/>
        </p:nvSpPr>
        <p:spPr bwMode="auto">
          <a:xfrm>
            <a:off x="704851" y="1700213"/>
            <a:ext cx="6759575" cy="120032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쿠키는 로그인 하지 않은 사용자나 중앙서버의 </a:t>
            </a:r>
            <a:r>
              <a:rPr lang="en-US" altLang="ko-KR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“</a:t>
            </a:r>
            <a:r>
              <a:rPr lang="ko-KR" altLang="en-US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데이터베이스</a:t>
            </a:r>
            <a:r>
              <a:rPr lang="en-US" altLang="ko-KR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＂</a:t>
            </a:r>
            <a:r>
              <a:rPr lang="ko-KR" altLang="en-US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에 저장할 만한 사항이 아닌</a:t>
            </a:r>
            <a:endParaRPr lang="en-US" altLang="ko-KR" sz="1200" dirty="0" smtClean="0"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ko-KR" sz="12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171450" indent="-171450"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자동로그인 체크</a:t>
            </a:r>
            <a:endParaRPr lang="en-US" altLang="ko-KR" sz="1200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171450" indent="-171450"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지난 방문일</a:t>
            </a:r>
            <a:endParaRPr lang="en-US" altLang="ko-KR" sz="1200" dirty="0" smtClean="0"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171450" indent="-171450"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고객님이 보았던 상품 </a:t>
            </a:r>
            <a:r>
              <a:rPr lang="en-US" altLang="ko-KR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-&gt; </a:t>
            </a:r>
            <a:r>
              <a:rPr lang="ko-KR" altLang="en-US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추천할 만한 상품</a:t>
            </a:r>
            <a:endParaRPr lang="en-US" altLang="ko-KR" sz="1200" dirty="0" smtClean="0"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171450" indent="-171450"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200" dirty="0" smtClean="0">
                <a:latin typeface="맑은 고딕" panose="020B0503020000020004" pitchFamily="50" charset="-127"/>
                <a:ea typeface="굴림" panose="020B0600000101010101" pitchFamily="50" charset="-127"/>
              </a:rPr>
              <a:t>장바구니 등등으로 사용</a:t>
            </a:r>
            <a:endParaRPr lang="en-US" altLang="ko-KR" sz="1200" dirty="0" smtClean="0"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90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8817" y="1052558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쿠키처리 기본</a:t>
            </a:r>
            <a:endParaRPr lang="en-US" altLang="ko-KR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앞서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설명했던 쿠키저장</a:t>
            </a:r>
            <a:r>
              <a:rPr lang="en-US" altLang="ko-KR" sz="1050" dirty="0" smtClean="0"/>
              <a:t>,</a:t>
            </a:r>
            <a:r>
              <a:rPr lang="ko-KR" altLang="en-US" sz="1050" dirty="0" smtClean="0"/>
              <a:t>쿠키검사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쿠키 지우기를 작성하고 각 줄마다 설명을 하여 실습하시오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반드시 설명을 작성할 것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263605" y="2455457"/>
            <a:ext cx="2016125" cy="287338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쿠키 저장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06240" y="3123875"/>
            <a:ext cx="2017713" cy="28892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쿠키 검사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46844" y="3923222"/>
            <a:ext cx="2017713" cy="288925"/>
          </a:xfrm>
          <a:prstGeom prst="rect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쿠키 지우기</a:t>
            </a:r>
          </a:p>
        </p:txBody>
      </p:sp>
      <p:sp>
        <p:nvSpPr>
          <p:cNvPr id="7" name="직사각형 9"/>
          <p:cNvSpPr>
            <a:spLocks noChangeArrowheads="1"/>
          </p:cNvSpPr>
          <p:nvPr/>
        </p:nvSpPr>
        <p:spPr bwMode="auto">
          <a:xfrm>
            <a:off x="3207514" y="4664780"/>
            <a:ext cx="476284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28600" indent="-228600"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arenR"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다른 자리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PC,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같은 자리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PC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다른 브라우저로 테스트 해 볼 것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28600" indent="-228600"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arenR"/>
            </a:pP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브라우저내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다른 탭에서 테스트해 </a:t>
            </a: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볼것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8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8817" y="1052558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쿠키처리 응용</a:t>
            </a:r>
            <a:endParaRPr lang="en-US" altLang="ko-KR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err="1" smtClean="0"/>
              <a:t>어러분에</a:t>
            </a:r>
            <a:r>
              <a:rPr lang="ko-KR" altLang="en-US" sz="1050" dirty="0" smtClean="0"/>
              <a:t> 홈페이지 </a:t>
            </a:r>
            <a:r>
              <a:rPr lang="ko-KR" altLang="en-US" sz="1050" dirty="0" err="1" smtClean="0"/>
              <a:t>첫페이지를</a:t>
            </a:r>
            <a:r>
              <a:rPr lang="ko-KR" altLang="en-US" sz="1050" dirty="0" smtClean="0"/>
              <a:t> 수정하시오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최근 </a:t>
            </a:r>
            <a:r>
              <a:rPr lang="ko-KR" altLang="en-US" sz="1050" dirty="0" err="1" smtClean="0"/>
              <a:t>방문일은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xxxx</a:t>
            </a:r>
            <a:r>
              <a:rPr lang="ko-KR" altLang="en-US" sz="1050" dirty="0" smtClean="0"/>
              <a:t>년 </a:t>
            </a:r>
            <a:r>
              <a:rPr lang="en-US" altLang="ko-KR" sz="1050" dirty="0" smtClean="0"/>
              <a:t>xx</a:t>
            </a:r>
            <a:r>
              <a:rPr lang="ko-KR" altLang="en-US" sz="1050" dirty="0" smtClean="0"/>
              <a:t>월 </a:t>
            </a:r>
            <a:r>
              <a:rPr lang="en-US" altLang="ko-KR" sz="1050" dirty="0" smtClean="0"/>
              <a:t>xx</a:t>
            </a:r>
            <a:r>
              <a:rPr lang="ko-KR" altLang="en-US" sz="1050" dirty="0" smtClean="0"/>
              <a:t>일 </a:t>
            </a:r>
            <a:r>
              <a:rPr lang="en-US" altLang="ko-KR" sz="1050" dirty="0" smtClean="0"/>
              <a:t>**</a:t>
            </a:r>
            <a:r>
              <a:rPr lang="ko-KR" altLang="en-US" sz="1050" dirty="0" smtClean="0"/>
              <a:t>시 </a:t>
            </a:r>
            <a:r>
              <a:rPr lang="en-US" altLang="ko-KR" sz="1050" dirty="0" smtClean="0"/>
              <a:t>**</a:t>
            </a:r>
            <a:r>
              <a:rPr lang="ko-KR" altLang="en-US" sz="1050" dirty="0" smtClean="0"/>
              <a:t>분 </a:t>
            </a:r>
            <a:r>
              <a:rPr lang="en-US" altLang="ko-KR" sz="1050" dirty="0" smtClean="0"/>
              <a:t>**</a:t>
            </a:r>
            <a:r>
              <a:rPr lang="ko-KR" altLang="en-US" sz="1050" dirty="0" smtClean="0"/>
              <a:t>초</a:t>
            </a:r>
            <a:r>
              <a:rPr lang="en-US" altLang="ko-KR" sz="1050" dirty="0" smtClean="0"/>
              <a:t>) </a:t>
            </a:r>
            <a:r>
              <a:rPr lang="ko-KR" altLang="en-US" sz="1050" dirty="0" smtClean="0"/>
              <a:t>입니다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표시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해당 쿠키가 없을 때 표시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696" y="1019596"/>
            <a:ext cx="5968106" cy="436522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70094" y="4897827"/>
            <a:ext cx="57387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최근 </a:t>
            </a:r>
            <a:r>
              <a:rPr lang="ko-KR" altLang="en-US" dirty="0" err="1"/>
              <a:t>방문일은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xxxx</a:t>
            </a:r>
            <a:r>
              <a:rPr lang="ko-KR" altLang="en-US" dirty="0"/>
              <a:t>년 </a:t>
            </a:r>
            <a:r>
              <a:rPr lang="en-US" altLang="ko-KR" dirty="0"/>
              <a:t>xx</a:t>
            </a:r>
            <a:r>
              <a:rPr lang="ko-KR" altLang="en-US" dirty="0"/>
              <a:t>월 </a:t>
            </a:r>
            <a:r>
              <a:rPr lang="en-US" altLang="ko-KR" dirty="0"/>
              <a:t>xx</a:t>
            </a:r>
            <a:r>
              <a:rPr lang="ko-KR" altLang="en-US" dirty="0"/>
              <a:t>일 </a:t>
            </a:r>
            <a:r>
              <a:rPr lang="en-US" altLang="ko-KR" dirty="0"/>
              <a:t>**</a:t>
            </a:r>
            <a:r>
              <a:rPr lang="ko-KR" altLang="en-US" dirty="0"/>
              <a:t>시 </a:t>
            </a:r>
            <a:r>
              <a:rPr lang="en-US" altLang="ko-KR" dirty="0"/>
              <a:t>**</a:t>
            </a:r>
            <a:r>
              <a:rPr lang="ko-KR" altLang="en-US" dirty="0"/>
              <a:t>분 </a:t>
            </a:r>
            <a:r>
              <a:rPr lang="en-US" altLang="ko-KR" dirty="0"/>
              <a:t>**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5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ko-KR" sz="1400" dirty="0" smtClean="0"/>
              <a:t>4) </a:t>
            </a:r>
            <a:r>
              <a:rPr lang="ko-KR" altLang="en-US" sz="1400" dirty="0"/>
              <a:t>세션의 사용</a:t>
            </a:r>
            <a:endParaRPr lang="en-US" altLang="ko-KR" sz="1400" dirty="0"/>
          </a:p>
        </p:txBody>
      </p:sp>
      <p:sp>
        <p:nvSpPr>
          <p:cNvPr id="19459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세션 및 쿠키</a:t>
            </a: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903288" y="1412875"/>
            <a:ext cx="5130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>
                <a:solidFill>
                  <a:srgbClr val="33333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 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solidFill>
                  <a:srgbClr val="33333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ko-KR">
                <a:solidFill>
                  <a:srgbClr val="33333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세션 사용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>
                <a:solidFill>
                  <a:srgbClr val="33333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특별한 경우가 아니면 굳이 사용할 필요가 없다. 기본값으로 셋팅되어 있</a:t>
            </a:r>
            <a:r>
              <a:rPr lang="ko-KR" altLang="en-US">
                <a:solidFill>
                  <a:srgbClr val="33333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음</a:t>
            </a:r>
            <a:r>
              <a:rPr lang="en-US" altLang="ko-KR">
                <a:solidFill>
                  <a:srgbClr val="333333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ko-KR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9461" name="직사각형 4"/>
          <p:cNvSpPr>
            <a:spLocks noChangeArrowheads="1"/>
          </p:cNvSpPr>
          <p:nvPr/>
        </p:nvSpPr>
        <p:spPr bwMode="auto">
          <a:xfrm>
            <a:off x="1141414" y="2001838"/>
            <a:ext cx="2148345" cy="26161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&lt;%@page session="true"%&gt;</a:t>
            </a:r>
          </a:p>
        </p:txBody>
      </p:sp>
      <p:sp>
        <p:nvSpPr>
          <p:cNvPr id="19462" name="직사각형 5"/>
          <p:cNvSpPr>
            <a:spLocks noChangeArrowheads="1"/>
          </p:cNvSpPr>
          <p:nvPr/>
        </p:nvSpPr>
        <p:spPr bwMode="auto">
          <a:xfrm>
            <a:off x="849314" y="2420939"/>
            <a:ext cx="124142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세션 생성하기</a:t>
            </a:r>
          </a:p>
        </p:txBody>
      </p:sp>
      <p:sp>
        <p:nvSpPr>
          <p:cNvPr id="19463" name="직사각형 6"/>
          <p:cNvSpPr>
            <a:spLocks noChangeArrowheads="1"/>
          </p:cNvSpPr>
          <p:nvPr/>
        </p:nvSpPr>
        <p:spPr bwMode="auto">
          <a:xfrm>
            <a:off x="1071563" y="2754314"/>
            <a:ext cx="4953000" cy="6000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&lt;%  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 session.setAttribute("session_id","park");  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%&gt; </a:t>
            </a:r>
          </a:p>
        </p:txBody>
      </p:sp>
      <p:sp>
        <p:nvSpPr>
          <p:cNvPr id="19464" name="직사각형 7"/>
          <p:cNvSpPr>
            <a:spLocks noChangeArrowheads="1"/>
          </p:cNvSpPr>
          <p:nvPr/>
        </p:nvSpPr>
        <p:spPr bwMode="auto">
          <a:xfrm>
            <a:off x="903288" y="3455989"/>
            <a:ext cx="1814512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세션 가져오기</a:t>
            </a:r>
          </a:p>
        </p:txBody>
      </p:sp>
      <p:sp>
        <p:nvSpPr>
          <p:cNvPr id="19465" name="직사각형 8"/>
          <p:cNvSpPr>
            <a:spLocks noChangeArrowheads="1"/>
          </p:cNvSpPr>
          <p:nvPr/>
        </p:nvSpPr>
        <p:spPr bwMode="auto">
          <a:xfrm>
            <a:off x="1028700" y="3740150"/>
            <a:ext cx="4953000" cy="768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&lt;%  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String id=null;  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id = (String)session.getAttribute("session_id");  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%&gt;</a:t>
            </a:r>
          </a:p>
        </p:txBody>
      </p:sp>
      <p:sp>
        <p:nvSpPr>
          <p:cNvPr id="19466" name="직사각형 9"/>
          <p:cNvSpPr>
            <a:spLocks noChangeArrowheads="1"/>
          </p:cNvSpPr>
          <p:nvPr/>
        </p:nvSpPr>
        <p:spPr bwMode="auto">
          <a:xfrm>
            <a:off x="903288" y="4797425"/>
            <a:ext cx="22288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세션정보 파괴하기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세션종료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9467" name="직사각형 10"/>
          <p:cNvSpPr>
            <a:spLocks noChangeArrowheads="1"/>
          </p:cNvSpPr>
          <p:nvPr/>
        </p:nvSpPr>
        <p:spPr bwMode="auto">
          <a:xfrm>
            <a:off x="1028700" y="5132389"/>
            <a:ext cx="4953000" cy="6000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&lt;%  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session.invalidate();  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>
                <a:latin typeface="맑은 고딕" panose="020B0503020000020004" pitchFamily="50" charset="-127"/>
                <a:ea typeface="굴림" panose="020B0600000101010101" pitchFamily="50" charset="-127"/>
              </a:rPr>
              <a:t>%&gt;</a:t>
            </a:r>
          </a:p>
        </p:txBody>
      </p:sp>
    </p:spTree>
    <p:extLst>
      <p:ext uri="{BB962C8B-B14F-4D97-AF65-F5344CB8AC3E}">
        <p14:creationId xmlns:p14="http://schemas.microsoft.com/office/powerpoint/2010/main" val="28764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ko-KR" sz="1400" dirty="0" smtClean="0"/>
              <a:t>5) </a:t>
            </a:r>
            <a:r>
              <a:rPr lang="ko-KR" altLang="en-US" sz="1400" dirty="0"/>
              <a:t>세션 옵션 설정하기 </a:t>
            </a:r>
            <a:endParaRPr lang="en-US" altLang="ko-KR" sz="1400" dirty="0"/>
          </a:p>
        </p:txBody>
      </p:sp>
      <p:sp>
        <p:nvSpPr>
          <p:cNvPr id="21507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세션 및 쿠키</a:t>
            </a:r>
          </a:p>
        </p:txBody>
      </p:sp>
      <p:pic>
        <p:nvPicPr>
          <p:cNvPr id="2150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437064"/>
            <a:ext cx="5716588" cy="231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984" y="1670054"/>
            <a:ext cx="6767147" cy="27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2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ko-KR" sz="1400" dirty="0" smtClean="0"/>
              <a:t>5) </a:t>
            </a:r>
            <a:r>
              <a:rPr lang="ko-KR" altLang="en-US" sz="1400" dirty="0" smtClean="0"/>
              <a:t>쿠키와 세션 </a:t>
            </a:r>
            <a:endParaRPr lang="en-US" altLang="ko-KR" sz="1400" dirty="0"/>
          </a:p>
        </p:txBody>
      </p:sp>
      <p:sp>
        <p:nvSpPr>
          <p:cNvPr id="21507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세션 및 쿠키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31813" y="2747176"/>
            <a:ext cx="3781258" cy="1679598"/>
            <a:chOff x="564130" y="1673750"/>
            <a:chExt cx="3781258" cy="1679598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1236428" y="2103120"/>
              <a:ext cx="1029694" cy="858741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 bwMode="auto">
            <a:xfrm>
              <a:off x="3248108" y="2532490"/>
              <a:ext cx="1097280" cy="820858"/>
            </a:xfrm>
            <a:prstGeom prst="cub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en-US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tabLst/>
              </a:pPr>
              <a:r>
                <a:rPr kumimoji="0" lang="ko-KR" altLang="en-US" sz="100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가는각진제목체" pitchFamily="18" charset="-127"/>
                </a:rPr>
                <a:t>웹서버</a:t>
              </a:r>
              <a:r>
                <a:rPr kumimoji="0" lang="ko-KR" altLang="en-US" sz="10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가는각진제목체" pitchFamily="18" charset="-127"/>
                </a:rPr>
                <a:t> </a:t>
              </a:r>
              <a:endParaRPr kumimoji="0" lang="en-US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ko-KR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</p:txBody>
        </p:sp>
        <p:cxnSp>
          <p:nvCxnSpPr>
            <p:cNvPr id="8" name="직선 화살표 연결선 7"/>
            <p:cNvCxnSpPr>
              <a:stCxn id="2" idx="3"/>
            </p:cNvCxnSpPr>
            <p:nvPr/>
          </p:nvCxnSpPr>
          <p:spPr bwMode="auto">
            <a:xfrm>
              <a:off x="2266122" y="2532491"/>
              <a:ext cx="850789" cy="42937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2" name="직사각형 11"/>
            <p:cNvSpPr/>
            <p:nvPr/>
          </p:nvSpPr>
          <p:spPr bwMode="auto">
            <a:xfrm>
              <a:off x="640080" y="1673750"/>
              <a:ext cx="1778442" cy="1440511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63065" y="2692273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브라우저</a:t>
              </a:r>
              <a:endParaRPr lang="ko-KR" altLang="en-US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080" y="1696302"/>
              <a:ext cx="3545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PC</a:t>
              </a:r>
              <a:endParaRPr lang="ko-KR" altLang="en-US" sz="1050" dirty="0"/>
            </a:p>
          </p:txBody>
        </p:sp>
        <p:sp>
          <p:nvSpPr>
            <p:cNvPr id="10" name="순서도: 자기 디스크 9"/>
            <p:cNvSpPr/>
            <p:nvPr/>
          </p:nvSpPr>
          <p:spPr bwMode="auto">
            <a:xfrm>
              <a:off x="723569" y="2464904"/>
              <a:ext cx="271095" cy="282272"/>
            </a:xfrm>
            <a:prstGeom prst="flowChartMagneticDisk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130" y="2676802"/>
              <a:ext cx="7792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쿠키저장소</a:t>
              </a:r>
              <a:r>
                <a:rPr lang="en-US" altLang="ko-KR" sz="1050" dirty="0" smtClean="0"/>
                <a:t> </a:t>
              </a:r>
              <a:endParaRPr lang="ko-KR" altLang="en-US" sz="1050" dirty="0"/>
            </a:p>
          </p:txBody>
        </p:sp>
        <p:sp>
          <p:nvSpPr>
            <p:cNvPr id="17" name="순서도: 자기 디스크 16"/>
            <p:cNvSpPr/>
            <p:nvPr/>
          </p:nvSpPr>
          <p:spPr bwMode="auto">
            <a:xfrm>
              <a:off x="1722533" y="2164790"/>
              <a:ext cx="271095" cy="282272"/>
            </a:xfrm>
            <a:prstGeom prst="flowChartMagneticDisk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63094" y="2376688"/>
              <a:ext cx="7792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쿠키저장소</a:t>
              </a:r>
              <a:r>
                <a:rPr lang="en-US" altLang="ko-KR" sz="1050" dirty="0" smtClean="0"/>
                <a:t> </a:t>
              </a:r>
              <a:endParaRPr lang="ko-KR" altLang="en-US" sz="1050" dirty="0"/>
            </a:p>
          </p:txBody>
        </p:sp>
      </p:grpSp>
      <p:cxnSp>
        <p:nvCxnSpPr>
          <p:cNvPr id="15" name="직선 연결선 14"/>
          <p:cNvCxnSpPr/>
          <p:nvPr/>
        </p:nvCxnSpPr>
        <p:spPr bwMode="auto">
          <a:xfrm flipH="1">
            <a:off x="4814515" y="1141414"/>
            <a:ext cx="39756" cy="4945309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6601596" y="179486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/>
              <a:t>세션</a:t>
            </a:r>
            <a:endParaRPr lang="ko-KR" altLang="en-US" sz="2400" dirty="0"/>
          </a:p>
        </p:txBody>
      </p:sp>
      <p:sp>
        <p:nvSpPr>
          <p:cNvPr id="23" name="직사각형 22"/>
          <p:cNvSpPr/>
          <p:nvPr/>
        </p:nvSpPr>
        <p:spPr>
          <a:xfrm>
            <a:off x="1918785" y="195760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/>
              <a:t>쿠키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463271" y="2705362"/>
            <a:ext cx="4108619" cy="2360400"/>
            <a:chOff x="640080" y="1673750"/>
            <a:chExt cx="4402433" cy="2523053"/>
          </a:xfrm>
        </p:grpSpPr>
        <p:sp>
          <p:nvSpPr>
            <p:cNvPr id="25" name="직사각형 24"/>
            <p:cNvSpPr/>
            <p:nvPr/>
          </p:nvSpPr>
          <p:spPr bwMode="auto">
            <a:xfrm>
              <a:off x="1236428" y="2103120"/>
              <a:ext cx="1029694" cy="858741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26" name="정육면체 25"/>
            <p:cNvSpPr/>
            <p:nvPr/>
          </p:nvSpPr>
          <p:spPr bwMode="auto">
            <a:xfrm>
              <a:off x="3248107" y="2532489"/>
              <a:ext cx="1794406" cy="1664314"/>
            </a:xfrm>
            <a:prstGeom prst="cub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en-US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tabLst/>
              </a:pPr>
              <a:r>
                <a:rPr kumimoji="0" lang="ko-KR" altLang="en-US" sz="10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가는각진제목체" pitchFamily="18" charset="-127"/>
                </a:rPr>
                <a:t>서버          </a:t>
              </a:r>
              <a:endParaRPr kumimoji="0" lang="en-US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tabLst/>
              </a:pPr>
              <a:r>
                <a:rPr kumimoji="0" lang="ko-KR" altLang="en-US" sz="10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가는각진제목체" pitchFamily="18" charset="-127"/>
                </a:rPr>
                <a:t> </a:t>
              </a:r>
              <a:endParaRPr kumimoji="0" lang="en-US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tabLst/>
              </a:pPr>
              <a:endParaRPr lang="en-US" altLang="ko-KR" sz="100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tabLst/>
              </a:pPr>
              <a:endParaRPr kumimoji="0" lang="en-US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ko-KR" altLang="en-US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</p:txBody>
        </p:sp>
        <p:cxnSp>
          <p:nvCxnSpPr>
            <p:cNvPr id="27" name="직선 화살표 연결선 26"/>
            <p:cNvCxnSpPr>
              <a:stCxn id="25" idx="3"/>
            </p:cNvCxnSpPr>
            <p:nvPr/>
          </p:nvCxnSpPr>
          <p:spPr bwMode="auto">
            <a:xfrm>
              <a:off x="2266122" y="2532491"/>
              <a:ext cx="850789" cy="42937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28" name="직사각형 27"/>
            <p:cNvSpPr/>
            <p:nvPr/>
          </p:nvSpPr>
          <p:spPr bwMode="auto">
            <a:xfrm>
              <a:off x="640080" y="1673750"/>
              <a:ext cx="1778442" cy="1440511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63065" y="2692273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브라우저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0080" y="1696302"/>
              <a:ext cx="35458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PC</a:t>
              </a:r>
              <a:endParaRPr lang="ko-KR" altLang="en-US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97685" y="2243990"/>
              <a:ext cx="868437" cy="3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/>
                <a:t>JSESSIONID</a:t>
              </a:r>
              <a:r>
                <a:rPr lang="ko-KR" altLang="en-US" sz="800" dirty="0" smtClean="0"/>
                <a:t>만 저장</a:t>
              </a:r>
              <a:endParaRPr lang="ko-KR" altLang="en-US" sz="1050" dirty="0"/>
            </a:p>
          </p:txBody>
        </p:sp>
        <p:sp>
          <p:nvSpPr>
            <p:cNvPr id="33" name="순서도: 자기 디스크 32"/>
            <p:cNvSpPr/>
            <p:nvPr/>
          </p:nvSpPr>
          <p:spPr bwMode="auto">
            <a:xfrm>
              <a:off x="3902983" y="3377517"/>
              <a:ext cx="271095" cy="282272"/>
            </a:xfrm>
            <a:prstGeom prst="flowChartMagneticDisk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100000"/>
                <a:buFontTx/>
                <a:buChar char="•"/>
                <a:tabLst/>
              </a:pPr>
              <a:endParaRPr kumimoji="0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637694" y="3612260"/>
              <a:ext cx="779228" cy="271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/>
                <a:t>세션저장소</a:t>
              </a:r>
              <a:r>
                <a:rPr lang="en-US" altLang="ko-KR" sz="1050" dirty="0" smtClean="0"/>
                <a:t> </a:t>
              </a:r>
              <a:endParaRPr lang="ko-KR" altLang="en-US" sz="1050" dirty="0"/>
            </a:p>
          </p:txBody>
        </p:sp>
      </p:grpSp>
      <p:sp>
        <p:nvSpPr>
          <p:cNvPr id="20" name="직사각형 19"/>
          <p:cNvSpPr/>
          <p:nvPr/>
        </p:nvSpPr>
        <p:spPr bwMode="auto">
          <a:xfrm>
            <a:off x="8260827" y="4257923"/>
            <a:ext cx="779323" cy="64405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77751" y="4837239"/>
            <a:ext cx="949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WAS(TOMCAT)</a:t>
            </a:r>
            <a:r>
              <a:rPr lang="en-US" altLang="ko-KR" sz="1050" dirty="0" smtClean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097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54597" y="1153864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세션</a:t>
            </a:r>
            <a:endParaRPr lang="en-US" altLang="ko-KR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</a:t>
            </a:r>
            <a:r>
              <a:rPr lang="en-US" altLang="ko-KR" sz="1050" dirty="0" smtClean="0"/>
              <a:t> 3</a:t>
            </a:r>
            <a:r>
              <a:rPr lang="ko-KR" altLang="en-US" sz="1050" dirty="0" smtClean="0"/>
              <a:t>개의 실습을 해보고 </a:t>
            </a:r>
            <a:r>
              <a:rPr lang="ko-KR" altLang="en-US" sz="1050" dirty="0" err="1" smtClean="0"/>
              <a:t>캡처하고</a:t>
            </a:r>
            <a:r>
              <a:rPr lang="ko-KR" altLang="en-US" sz="1050" dirty="0" smtClean="0"/>
              <a:t> 설명을 작성하시오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반드시 설명을 작성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sp>
        <p:nvSpPr>
          <p:cNvPr id="7" name="직사각형 5"/>
          <p:cNvSpPr>
            <a:spLocks noChangeArrowheads="1"/>
          </p:cNvSpPr>
          <p:nvPr/>
        </p:nvSpPr>
        <p:spPr bwMode="auto">
          <a:xfrm>
            <a:off x="3310881" y="1602423"/>
            <a:ext cx="4815352" cy="93871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실습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앞에서 설명한 세션에 관련된 소스를 구현하시오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1)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세션 생성하기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ses_create.jsp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세션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가져오기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ses_get.jsp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세션정보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파괴하기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세션종료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) (</a:t>
            </a: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ses_end.jsp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4)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세션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옵션 가져오기 </a:t>
            </a: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ses_option_get.jsp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2770192" y="3710106"/>
            <a:ext cx="6692858" cy="7694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실습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3) 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다음 내용을 위의 소스를 가지고 </a:t>
            </a:r>
            <a:r>
              <a:rPr lang="ko-KR" altLang="en-US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실습후</a:t>
            </a:r>
            <a:r>
              <a:rPr lang="ko-KR" altLang="en-US" dirty="0">
                <a:latin typeface="굴림체" panose="020B0609000101010101" pitchFamily="49" charset="-127"/>
                <a:ea typeface="굴림체" panose="020B0609000101010101" pitchFamily="49" charset="-127"/>
              </a:rPr>
              <a:t> 결과와 설명을 작성하시오</a:t>
            </a: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28600" indent="-228600"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arenR"/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자리에서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session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생성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2) A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자리에서 세션옵션 가지고 와서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SESSION ID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값을 얻어오시오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3) A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와 다른 자리의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B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에가서 </a:t>
            </a:r>
            <a:r>
              <a:rPr lang="en-US" altLang="ko-KR" b="0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http://A</a:t>
            </a:r>
            <a:r>
              <a:rPr lang="ko-KR" altLang="en-US" b="0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서버주소</a:t>
            </a:r>
            <a:r>
              <a:rPr lang="en-US" altLang="ko-KR" b="0" dirty="0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en-US" altLang="ko-KR" b="0" dirty="0" err="1" smtClean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ses_get.jsp?</a:t>
            </a:r>
            <a:r>
              <a:rPr lang="en-US" altLang="ko-KR" dirty="0" err="1" smtClean="0">
                <a:solidFill>
                  <a:srgbClr val="FF0000"/>
                </a:solidFill>
              </a:rPr>
              <a:t>JSESSIONID</a:t>
            </a:r>
            <a:r>
              <a:rPr lang="en-US" altLang="ko-KR" dirty="0" smtClean="0">
                <a:solidFill>
                  <a:srgbClr val="FF0000"/>
                </a:solidFill>
              </a:rPr>
              <a:t>=</a:t>
            </a:r>
            <a:r>
              <a:rPr lang="ko-KR" altLang="en-US" dirty="0" err="1" smtClean="0">
                <a:solidFill>
                  <a:srgbClr val="FF0000"/>
                </a:solidFill>
              </a:rPr>
              <a:t>얻은값</a:t>
            </a:r>
            <a:r>
              <a:rPr lang="ko-KR" altLang="en-US" dirty="0" smtClean="0"/>
              <a:t> 을 실행시켜 보시오</a:t>
            </a:r>
            <a:endParaRPr lang="ko-KR" altLang="en-US" b="0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3310881" y="2825542"/>
            <a:ext cx="5033750" cy="6001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실습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2)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다음 내용을 위의 소스를 가지고 </a:t>
            </a: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실습후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결과와 설명을 작성하시오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28600" indent="-228600"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arenR"/>
            </a:pP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다른 자리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PC, 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같은 자리 </a:t>
            </a:r>
            <a:r>
              <a:rPr lang="en-US" altLang="ko-KR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PC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에서 다른 브라우저로 테스트 해 볼 것</a:t>
            </a:r>
            <a:endParaRPr lang="en-US" altLang="ko-KR" dirty="0" smtClean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marL="228600" indent="-228600"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arenR"/>
            </a:pPr>
            <a:r>
              <a:rPr lang="ko-KR" altLang="en-US" dirty="0" err="1" smtClean="0">
                <a:latin typeface="굴림체" panose="020B0609000101010101" pitchFamily="49" charset="-127"/>
                <a:ea typeface="굴림체" panose="020B0609000101010101" pitchFamily="49" charset="-127"/>
              </a:rPr>
              <a:t>브라우저내</a:t>
            </a:r>
            <a:r>
              <a:rPr lang="ko-KR" altLang="en-US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 다른 탭에서 테스트해 볼 것</a:t>
            </a:r>
            <a:endParaRPr lang="ko-KR" altLang="en-US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4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600"/>
              </a:spcBef>
              <a:buFont typeface="+mj-lt"/>
              <a:buAutoNum type="arabicParenR"/>
              <a:defRPr/>
            </a:pPr>
            <a:r>
              <a:rPr lang="ko-KR" altLang="en-US" sz="1400" dirty="0"/>
              <a:t>로그인 처리 원리</a:t>
            </a:r>
            <a:endParaRPr lang="en-US" altLang="ko-KR" sz="1400" dirty="0"/>
          </a:p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sz="1400" dirty="0"/>
              <a:t>- </a:t>
            </a:r>
            <a:r>
              <a:rPr lang="ko-KR" altLang="en-US" sz="1400" dirty="0"/>
              <a:t>로그인 페이지에 처리할 부분을 추가함</a:t>
            </a:r>
            <a:endParaRPr lang="en-US" altLang="ko-KR" sz="1400" dirty="0"/>
          </a:p>
        </p:txBody>
      </p:sp>
      <p:sp>
        <p:nvSpPr>
          <p:cNvPr id="23555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2. </a:t>
            </a:r>
            <a:r>
              <a:rPr lang="ko-KR" altLang="en-US" sz="2400"/>
              <a:t>세션을 이용한 로그인 구현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497013" y="2127250"/>
          <a:ext cx="7264400" cy="1828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2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9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일반페이지</a:t>
                      </a:r>
                    </a:p>
                  </a:txBody>
                  <a:tcPr marL="91435" marR="91435" marT="45724" marB="4572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페이지 시작 전 </a:t>
                      </a:r>
                      <a:r>
                        <a:rPr lang="ko-KR" altLang="en-US" sz="1200" dirty="0" err="1" smtClean="0"/>
                        <a:t>로그인에서</a:t>
                      </a:r>
                      <a:r>
                        <a:rPr lang="ko-KR" altLang="en-US" sz="1200" dirty="0" smtClean="0"/>
                        <a:t> 저장한 세션 값이 있는지 체크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있으면 정상적으로 일반페이지 실행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없으면 로그인 페이지로 이동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이동 시 다시 돌아올 페이지를 현재페이지로 전달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 marL="91435" marR="91435" marT="45724" marB="4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8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로그인 페이지</a:t>
                      </a:r>
                    </a:p>
                  </a:txBody>
                  <a:tcPr marL="91435" marR="91435" marT="45724" marB="4572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로그인 실행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비밀번호가 맞으면 로그인 했다는 세션을 기록 후 돌아갈 페이지 호출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비밀번호가 틀리면 비밀번호 틀린 횟수를 </a:t>
                      </a:r>
                      <a:r>
                        <a:rPr lang="en-US" altLang="ko-KR" sz="1200" dirty="0" smtClean="0"/>
                        <a:t>hidden</a:t>
                      </a:r>
                      <a:r>
                        <a:rPr lang="ko-KR" altLang="en-US" sz="1200" dirty="0" smtClean="0"/>
                        <a:t> 필드로 기록하고 다시 로그인 페이지 호출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비밀번호가 몇 회 이상 틀리면 해당아이디 로그인 차단 등</a:t>
                      </a:r>
                    </a:p>
                  </a:txBody>
                  <a:tcPr marL="91435" marR="91435"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81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sz="1400" dirty="0"/>
              <a:t>2) </a:t>
            </a:r>
            <a:r>
              <a:rPr lang="ko-KR" altLang="en-US" sz="1400" dirty="0"/>
              <a:t>로그인 처리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아이디와 패스워드를 체크하여 일치하면 </a:t>
            </a:r>
            <a:r>
              <a:rPr lang="en-US" altLang="ko-KR" sz="1400" dirty="0"/>
              <a:t>: </a:t>
            </a:r>
            <a:r>
              <a:rPr lang="ko-KR" altLang="en-US" sz="1400" dirty="0"/>
              <a:t>세션의 값을 쓰고 지정된 </a:t>
            </a:r>
            <a:r>
              <a:rPr lang="en-US" altLang="ko-KR" sz="1400" dirty="0"/>
              <a:t>URL 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아이디와 패스워드를 체크하여 일치하지 않으면 </a:t>
            </a:r>
            <a:r>
              <a:rPr lang="en-US" altLang="ko-KR" sz="1400" dirty="0"/>
              <a:t>: “</a:t>
            </a:r>
            <a:r>
              <a:rPr lang="ko-KR" altLang="en-US" sz="1400" dirty="0"/>
              <a:t>아이디 또는 패스워드 오류</a:t>
            </a:r>
            <a:r>
              <a:rPr lang="en-US" altLang="ko-KR" sz="1400" dirty="0"/>
              <a:t>＂</a:t>
            </a:r>
            <a:r>
              <a:rPr lang="ko-KR" altLang="en-US" sz="1400" dirty="0"/>
              <a:t>메시지를 보여주고 버튼을 누르면 다시 로그인 </a:t>
            </a:r>
            <a:endParaRPr lang="en-US" altLang="ko-KR" sz="1400" dirty="0"/>
          </a:p>
        </p:txBody>
      </p:sp>
      <p:sp>
        <p:nvSpPr>
          <p:cNvPr id="25603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2. </a:t>
            </a:r>
            <a:r>
              <a:rPr lang="ko-KR" altLang="en-US" sz="2400"/>
              <a:t>세션을 이용한 로그인 구현</a:t>
            </a:r>
          </a:p>
        </p:txBody>
      </p:sp>
      <p:pic>
        <p:nvPicPr>
          <p:cNvPr id="2560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2565401"/>
            <a:ext cx="2760662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2494774"/>
            <a:ext cx="5566130" cy="18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2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sz="1400" dirty="0"/>
              <a:t>3) </a:t>
            </a:r>
            <a:r>
              <a:rPr lang="ko-KR" altLang="en-US" sz="1400" dirty="0"/>
              <a:t>로그아웃 처리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아이디와 패스워드를 체크하여 일치하면 </a:t>
            </a:r>
            <a:r>
              <a:rPr lang="en-US" altLang="ko-KR" sz="1400" dirty="0"/>
              <a:t>: </a:t>
            </a:r>
            <a:r>
              <a:rPr lang="ko-KR" altLang="en-US" sz="1400" dirty="0"/>
              <a:t>세션의 값을 쓰고 지정된 </a:t>
            </a:r>
            <a:r>
              <a:rPr lang="en-US" altLang="ko-KR" sz="1400" dirty="0"/>
              <a:t>URL 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아이디와 패스워드를 체크하여 일치하지 않으면 </a:t>
            </a:r>
            <a:r>
              <a:rPr lang="en-US" altLang="ko-KR" sz="1400" dirty="0"/>
              <a:t>: “</a:t>
            </a:r>
            <a:r>
              <a:rPr lang="ko-KR" altLang="en-US" sz="1400" dirty="0"/>
              <a:t>아이디 또는 패스워드 오류</a:t>
            </a:r>
            <a:r>
              <a:rPr lang="en-US" altLang="ko-KR" sz="1400" dirty="0"/>
              <a:t>＂</a:t>
            </a:r>
            <a:r>
              <a:rPr lang="ko-KR" altLang="en-US" sz="1400" dirty="0"/>
              <a:t>메시지를 보여주고 버튼을 누르면 다시 로그인 </a:t>
            </a:r>
            <a:endParaRPr lang="en-US" altLang="ko-KR" sz="1400" dirty="0"/>
          </a:p>
        </p:txBody>
      </p:sp>
      <p:sp>
        <p:nvSpPr>
          <p:cNvPr id="27651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2. </a:t>
            </a:r>
            <a:r>
              <a:rPr lang="ko-KR" altLang="en-US" sz="2400"/>
              <a:t>세션을 이용한 로그인 구현</a:t>
            </a:r>
          </a:p>
        </p:txBody>
      </p:sp>
      <p:pic>
        <p:nvPicPr>
          <p:cNvPr id="2765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2784475"/>
            <a:ext cx="29083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48" y="2715706"/>
            <a:ext cx="4584589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0"/>
              </a:spcBef>
              <a:buAutoNum type="arabicPeriod"/>
            </a:pPr>
            <a:r>
              <a:rPr lang="ko-KR" altLang="en-US" sz="2000" dirty="0"/>
              <a:t>웹 시스템 구현 </a:t>
            </a:r>
            <a:r>
              <a:rPr lang="en-US" altLang="ko-KR" sz="2000" dirty="0" smtClean="0"/>
              <a:t>(</a:t>
            </a:r>
            <a:r>
              <a:rPr lang="ko-KR" altLang="en-US" sz="2000" dirty="0"/>
              <a:t>관리자</a:t>
            </a:r>
            <a:r>
              <a:rPr lang="en-US" altLang="ko-KR" sz="2000" dirty="0"/>
              <a:t>-</a:t>
            </a:r>
            <a:r>
              <a:rPr lang="ko-KR" altLang="en-US" sz="2000" dirty="0"/>
              <a:t>로그인</a:t>
            </a:r>
            <a:r>
              <a:rPr lang="en-US" altLang="ko-KR" sz="2000" dirty="0"/>
              <a:t>,</a:t>
            </a:r>
            <a:r>
              <a:rPr lang="ko-KR" altLang="en-US" sz="2000" dirty="0"/>
              <a:t>권한관리</a:t>
            </a:r>
            <a:r>
              <a:rPr lang="en-US" altLang="ko-KR" sz="2000" dirty="0"/>
              <a:t>,</a:t>
            </a:r>
            <a:r>
              <a:rPr lang="ko-KR" altLang="en-US" sz="2000" dirty="0"/>
              <a:t>세션</a:t>
            </a:r>
            <a:r>
              <a:rPr lang="en-US" altLang="ko-KR" sz="2000" dirty="0" smtClean="0"/>
              <a:t>)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세션 및 쿠키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 세션을 이용한 로그인 구현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 관리자 페이지 구현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sz="1400" dirty="0"/>
              <a:t>4) </a:t>
            </a:r>
            <a:r>
              <a:rPr lang="ko-KR" altLang="en-US" sz="1400" dirty="0"/>
              <a:t>일반 페이지  처리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해당 페이지가 시작하는 처음에 다음 코드를 삽입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먼저 세션에 </a:t>
            </a:r>
            <a:r>
              <a:rPr lang="en-US" altLang="ko-KR" sz="1400" dirty="0"/>
              <a:t>“</a:t>
            </a:r>
            <a:r>
              <a:rPr lang="en-US" altLang="ko-KR" sz="1400" dirty="0" err="1"/>
              <a:t>login_ok</a:t>
            </a:r>
            <a:r>
              <a:rPr lang="en-US" altLang="ko-KR" sz="1400" dirty="0"/>
              <a:t>”</a:t>
            </a:r>
            <a:r>
              <a:rPr lang="ko-KR" altLang="en-US" sz="1400" dirty="0"/>
              <a:t>이라는 키로 쓰여진 값이 있는지 읽어옴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해당 값이 </a:t>
            </a:r>
            <a:r>
              <a:rPr lang="en-US" altLang="ko-KR" sz="1400" dirty="0"/>
              <a:t>yes</a:t>
            </a:r>
            <a:r>
              <a:rPr lang="ko-KR" altLang="en-US" sz="1400" dirty="0"/>
              <a:t>가 아닌 경우 로그인 페이지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adm_login.jsp</a:t>
            </a:r>
            <a:r>
              <a:rPr lang="en-US" altLang="ko-KR" sz="1400" dirty="0"/>
              <a:t>)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 err="1"/>
              <a:t>이동시</a:t>
            </a:r>
            <a:r>
              <a:rPr lang="ko-KR" altLang="en-US" sz="1400" dirty="0"/>
              <a:t> 현재 페이지의 </a:t>
            </a:r>
            <a:r>
              <a:rPr lang="en-US" altLang="ko-KR" sz="1400" dirty="0"/>
              <a:t>URL</a:t>
            </a:r>
            <a:r>
              <a:rPr lang="ko-KR" altLang="en-US" sz="1400" dirty="0"/>
              <a:t>을 매개변수로 넘겨줌</a:t>
            </a:r>
            <a:endParaRPr lang="en-US" altLang="ko-KR" sz="1400" dirty="0"/>
          </a:p>
        </p:txBody>
      </p:sp>
      <p:sp>
        <p:nvSpPr>
          <p:cNvPr id="29699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2. </a:t>
            </a:r>
            <a:r>
              <a:rPr lang="ko-KR" altLang="en-US" sz="2400"/>
              <a:t>세션을 이용한 로그인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4" y="2807083"/>
            <a:ext cx="7358510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54597" y="1153864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로그인 테스트</a:t>
            </a:r>
            <a:endParaRPr lang="en-US" altLang="ko-KR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다음을 작성하고 설명해보시오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1) </a:t>
            </a:r>
            <a:r>
              <a:rPr lang="en-US" altLang="ko-KR" sz="1050" dirty="0" err="1" smtClean="0"/>
              <a:t>login_test.jsp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2) </a:t>
            </a:r>
            <a:r>
              <a:rPr lang="en-US" altLang="ko-KR" sz="1050" dirty="0" err="1" smtClean="0"/>
              <a:t>login.jsp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3) </a:t>
            </a:r>
            <a:r>
              <a:rPr lang="en-US" altLang="ko-KR" sz="1050" dirty="0" err="1" smtClean="0"/>
              <a:t>loginck.jsp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4</a:t>
            </a:r>
            <a:r>
              <a:rPr lang="en-US" altLang="ko-KR" sz="1050" dirty="0" smtClean="0"/>
              <a:t>)</a:t>
            </a:r>
            <a:r>
              <a:rPr lang="en-US" altLang="ko-KR" sz="1050" dirty="0" err="1" smtClean="0"/>
              <a:t>logout.jsp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반드시 설명을 작성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그리고</a:t>
            </a:r>
            <a:r>
              <a:rPr lang="en-US" altLang="ko-KR" sz="1050" u="sng" dirty="0" smtClean="0">
                <a:solidFill>
                  <a:srgbClr val="FF0000"/>
                </a:solidFill>
              </a:rPr>
              <a:t> </a:t>
            </a:r>
            <a:r>
              <a:rPr lang="ko-KR" altLang="en-US" sz="1050" u="sng" dirty="0" smtClean="0">
                <a:solidFill>
                  <a:srgbClr val="FF0000"/>
                </a:solidFill>
              </a:rPr>
              <a:t>각 페이지가 어떻게 연동된 것인지 </a:t>
            </a:r>
            <a:r>
              <a:rPr lang="en-US" altLang="ko-KR" sz="1050" u="sng" dirty="0" err="1" smtClean="0">
                <a:solidFill>
                  <a:srgbClr val="FF0000"/>
                </a:solidFill>
              </a:rPr>
              <a:t>ppt</a:t>
            </a:r>
            <a:r>
              <a:rPr lang="ko-KR" altLang="en-US" sz="1050" u="sng" dirty="0" smtClean="0">
                <a:solidFill>
                  <a:srgbClr val="FF0000"/>
                </a:solidFill>
              </a:rPr>
              <a:t>에 작성하시오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u="sng" dirty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계속</a:t>
            </a:r>
            <a:endParaRPr lang="en-US" altLang="ko-KR" sz="18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101" y="755603"/>
            <a:ext cx="6414675" cy="56853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38865" y="490904"/>
            <a:ext cx="14629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dirty="0" err="1" smtClean="0"/>
              <a:t>login_test.jsp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43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54597" y="1153864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로그인 테스트</a:t>
            </a:r>
            <a:endParaRPr lang="en-US" altLang="ko-KR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다음을 작성하고 설명해보시오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1) </a:t>
            </a:r>
            <a:r>
              <a:rPr lang="en-US" altLang="ko-KR" sz="1050" dirty="0" err="1" smtClean="0"/>
              <a:t>login_test.jsp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2) </a:t>
            </a:r>
            <a:r>
              <a:rPr lang="en-US" altLang="ko-KR" sz="1050" dirty="0" err="1" smtClean="0"/>
              <a:t>login.jsp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3) </a:t>
            </a:r>
            <a:r>
              <a:rPr lang="en-US" altLang="ko-KR" sz="1050" dirty="0" err="1" smtClean="0"/>
              <a:t>loginck.jsp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4</a:t>
            </a:r>
            <a:r>
              <a:rPr lang="en-US" altLang="ko-KR" sz="1050" dirty="0" smtClean="0"/>
              <a:t>)</a:t>
            </a:r>
            <a:r>
              <a:rPr lang="en-US" altLang="ko-KR" sz="1050" dirty="0" err="1" smtClean="0"/>
              <a:t>logout.jsp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반드시 설명을 작성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그리고</a:t>
            </a:r>
            <a:r>
              <a:rPr lang="en-US" altLang="ko-KR" sz="1050" u="sng" dirty="0" smtClean="0">
                <a:solidFill>
                  <a:srgbClr val="FF0000"/>
                </a:solidFill>
              </a:rPr>
              <a:t> </a:t>
            </a:r>
            <a:r>
              <a:rPr lang="ko-KR" altLang="en-US" sz="1050" u="sng" dirty="0" smtClean="0">
                <a:solidFill>
                  <a:srgbClr val="FF0000"/>
                </a:solidFill>
              </a:rPr>
              <a:t>각 페이지가 어떻게 연동된 것인지 </a:t>
            </a:r>
            <a:r>
              <a:rPr lang="en-US" altLang="ko-KR" sz="1050" u="sng" dirty="0" err="1" smtClean="0">
                <a:solidFill>
                  <a:srgbClr val="FF0000"/>
                </a:solidFill>
              </a:rPr>
              <a:t>ppt</a:t>
            </a:r>
            <a:r>
              <a:rPr lang="ko-KR" altLang="en-US" sz="1050" u="sng" dirty="0" smtClean="0">
                <a:solidFill>
                  <a:srgbClr val="FF0000"/>
                </a:solidFill>
              </a:rPr>
              <a:t>에 작성하시오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u="sng" dirty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계속</a:t>
            </a:r>
            <a:endParaRPr lang="en-US" altLang="ko-KR" sz="18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638865" y="490904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dirty="0" err="1" smtClean="0"/>
              <a:t>login.jsp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99" y="795129"/>
            <a:ext cx="6438077" cy="50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8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54597" y="1153864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로그인 테스트</a:t>
            </a:r>
            <a:endParaRPr lang="en-US" altLang="ko-KR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다음을 작성하고 설명해보시오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1) </a:t>
            </a:r>
            <a:r>
              <a:rPr lang="en-US" altLang="ko-KR" sz="1050" dirty="0" err="1" smtClean="0"/>
              <a:t>login_test.jsp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2) </a:t>
            </a:r>
            <a:r>
              <a:rPr lang="en-US" altLang="ko-KR" sz="1050" dirty="0" err="1" smtClean="0"/>
              <a:t>login.jsp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3) </a:t>
            </a:r>
            <a:r>
              <a:rPr lang="en-US" altLang="ko-KR" sz="1050" dirty="0" err="1" smtClean="0"/>
              <a:t>loginck.jsp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4</a:t>
            </a:r>
            <a:r>
              <a:rPr lang="en-US" altLang="ko-KR" sz="1050" dirty="0" smtClean="0"/>
              <a:t>)</a:t>
            </a:r>
            <a:r>
              <a:rPr lang="en-US" altLang="ko-KR" sz="1050" dirty="0" err="1" smtClean="0"/>
              <a:t>logout.jsp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반드시 설명을 작성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그리고</a:t>
            </a:r>
            <a:r>
              <a:rPr lang="en-US" altLang="ko-KR" sz="1050" u="sng" dirty="0" smtClean="0">
                <a:solidFill>
                  <a:srgbClr val="FF0000"/>
                </a:solidFill>
              </a:rPr>
              <a:t> </a:t>
            </a:r>
            <a:r>
              <a:rPr lang="ko-KR" altLang="en-US" sz="1050" u="sng" dirty="0" smtClean="0">
                <a:solidFill>
                  <a:srgbClr val="FF0000"/>
                </a:solidFill>
              </a:rPr>
              <a:t>각 페이지가 어떻게 연동된 것인지 </a:t>
            </a:r>
            <a:r>
              <a:rPr lang="en-US" altLang="ko-KR" sz="1050" u="sng" dirty="0" err="1" smtClean="0">
                <a:solidFill>
                  <a:srgbClr val="FF0000"/>
                </a:solidFill>
              </a:rPr>
              <a:t>ppt</a:t>
            </a:r>
            <a:r>
              <a:rPr lang="ko-KR" altLang="en-US" sz="1050" u="sng" dirty="0" smtClean="0">
                <a:solidFill>
                  <a:srgbClr val="FF0000"/>
                </a:solidFill>
              </a:rPr>
              <a:t>에 작성하시오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u="sng" dirty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계속</a:t>
            </a:r>
            <a:endParaRPr lang="en-US" altLang="ko-KR" sz="18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638865" y="490904"/>
            <a:ext cx="12338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dirty="0" err="1" smtClean="0"/>
              <a:t>loginck.jsp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24" y="969276"/>
            <a:ext cx="7279515" cy="51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54597" y="1153864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로그인 테스트</a:t>
            </a:r>
            <a:endParaRPr lang="en-US" altLang="ko-KR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다음을 작성하고 설명해보시오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1) </a:t>
            </a:r>
            <a:r>
              <a:rPr lang="en-US" altLang="ko-KR" sz="1050" dirty="0" err="1" smtClean="0"/>
              <a:t>login_test.jsp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2) </a:t>
            </a:r>
            <a:r>
              <a:rPr lang="en-US" altLang="ko-KR" sz="1050" dirty="0" err="1" smtClean="0"/>
              <a:t>login.jsp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3) </a:t>
            </a:r>
            <a:r>
              <a:rPr lang="en-US" altLang="ko-KR" sz="1050" dirty="0" err="1" smtClean="0"/>
              <a:t>loginck.jsp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4</a:t>
            </a:r>
            <a:r>
              <a:rPr lang="en-US" altLang="ko-KR" sz="1050" dirty="0" smtClean="0"/>
              <a:t>)</a:t>
            </a:r>
            <a:r>
              <a:rPr lang="en-US" altLang="ko-KR" sz="1050" dirty="0" err="1" smtClean="0"/>
              <a:t>logout.jsp</a:t>
            </a:r>
            <a:endParaRPr lang="en-US" altLang="ko-KR" sz="105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반드시 설명을 작성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u="sng" dirty="0" smtClean="0">
                <a:solidFill>
                  <a:srgbClr val="FF0000"/>
                </a:solidFill>
              </a:rPr>
              <a:t>그리고</a:t>
            </a:r>
            <a:r>
              <a:rPr lang="en-US" altLang="ko-KR" sz="1050" u="sng" dirty="0" smtClean="0">
                <a:solidFill>
                  <a:srgbClr val="FF0000"/>
                </a:solidFill>
              </a:rPr>
              <a:t> </a:t>
            </a:r>
            <a:r>
              <a:rPr lang="ko-KR" altLang="en-US" sz="1050" u="sng" dirty="0" smtClean="0">
                <a:solidFill>
                  <a:srgbClr val="FF0000"/>
                </a:solidFill>
              </a:rPr>
              <a:t>각 페이지가 어떻게 연동된 것인지 </a:t>
            </a:r>
            <a:r>
              <a:rPr lang="en-US" altLang="ko-KR" sz="1050" u="sng" dirty="0" err="1" smtClean="0">
                <a:solidFill>
                  <a:srgbClr val="FF0000"/>
                </a:solidFill>
              </a:rPr>
              <a:t>ppt</a:t>
            </a:r>
            <a:r>
              <a:rPr lang="ko-KR" altLang="en-US" sz="1050" u="sng" dirty="0" smtClean="0">
                <a:solidFill>
                  <a:srgbClr val="FF0000"/>
                </a:solidFill>
              </a:rPr>
              <a:t>에 작성하시오</a:t>
            </a:r>
            <a:endParaRPr lang="en-US" altLang="ko-KR" sz="1050" u="sng" dirty="0" smtClean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u="sng" dirty="0">
              <a:solidFill>
                <a:srgbClr val="FF0000"/>
              </a:solidFill>
            </a:endParaRP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800" dirty="0" smtClean="0"/>
              <a:t>계속</a:t>
            </a:r>
            <a:endParaRPr lang="en-US" altLang="ko-KR" sz="18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638865" y="490904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dirty="0" err="1" smtClean="0"/>
              <a:t>loginout.jsp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571" y="1101722"/>
            <a:ext cx="7096407" cy="26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842963" y="1196976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ko-KR" sz="1400" dirty="0"/>
              <a:t>1) </a:t>
            </a:r>
            <a:r>
              <a:rPr lang="ko-KR" altLang="en-US" sz="1400" dirty="0"/>
              <a:t>관리자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 프로그램 리스트</a:t>
            </a:r>
            <a:endParaRPr lang="en-US" altLang="ko-KR" sz="1400" dirty="0"/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ko-KR" sz="1400" dirty="0"/>
              <a:t>                                </a:t>
            </a:r>
          </a:p>
        </p:txBody>
      </p:sp>
      <p:sp>
        <p:nvSpPr>
          <p:cNvPr id="31747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/>
              <a:t>3. </a:t>
            </a:r>
            <a:r>
              <a:rPr lang="ko-KR" altLang="en-US" sz="2400"/>
              <a:t>관리자</a:t>
            </a:r>
            <a:r>
              <a:rPr lang="en-US" altLang="ko-KR" sz="2400"/>
              <a:t> </a:t>
            </a:r>
            <a:r>
              <a:rPr lang="ko-KR" altLang="en-US" sz="2400"/>
              <a:t>페이지 구현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25563" y="1773238"/>
          <a:ext cx="7264400" cy="3441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91435" marR="91435" marT="45716" marB="4571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파일명</a:t>
                      </a:r>
                      <a:endParaRPr lang="ko-KR" altLang="en-US" sz="1000" dirty="0"/>
                    </a:p>
                  </a:txBody>
                  <a:tcPr marL="91435" marR="91435" marT="45716" marB="4571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비교</a:t>
                      </a:r>
                      <a:endParaRPr lang="ko-KR" altLang="en-US" sz="1000" dirty="0"/>
                    </a:p>
                  </a:txBody>
                  <a:tcPr marL="91435" marR="91435" marT="45716" marB="4571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모든 예약상황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adm_allview.jsp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오늘부터 </a:t>
                      </a:r>
                      <a:r>
                        <a:rPr lang="en-US" altLang="ko-KR" sz="1000" dirty="0" smtClean="0"/>
                        <a:t>30</a:t>
                      </a:r>
                      <a:r>
                        <a:rPr lang="ko-KR" altLang="en-US" sz="1000" dirty="0" smtClean="0"/>
                        <a:t>일간의 예약현황을 보여줌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예약된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방 및 예약가능 방을 모두 관리 가능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(1</a:t>
                      </a:r>
                      <a:r>
                        <a:rPr lang="ko-KR" altLang="en-US" sz="1000" dirty="0" smtClean="0"/>
                        <a:t>개의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예약 상황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adm_oneview.jsp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하나의 예약 현황을 조회하고 수정 삭제하는 화면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예약상황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를 </a:t>
                      </a:r>
                      <a:r>
                        <a:rPr lang="en-US" altLang="ko-KR" sz="1000" dirty="0" smtClean="0"/>
                        <a:t>update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adm_update.jsp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내용을 </a:t>
                      </a:r>
                      <a:r>
                        <a:rPr lang="en-US" altLang="ko-KR" sz="1000" dirty="0" smtClean="0"/>
                        <a:t>table</a:t>
                      </a:r>
                      <a:r>
                        <a:rPr lang="ko-KR" altLang="en-US" sz="1000" dirty="0" smtClean="0"/>
                        <a:t>에서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수정</a:t>
                      </a:r>
                      <a:r>
                        <a:rPr lang="ko-KR" altLang="en-US" sz="1000" dirty="0" smtClean="0"/>
                        <a:t>한다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예약상황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를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delete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adm_delete.jsp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내용을 </a:t>
                      </a:r>
                      <a:r>
                        <a:rPr lang="en-US" altLang="ko-KR" sz="1000" dirty="0" smtClean="0"/>
                        <a:t>table</a:t>
                      </a:r>
                      <a:r>
                        <a:rPr lang="ko-KR" altLang="en-US" sz="1000" dirty="0" smtClean="0"/>
                        <a:t>에서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삭제</a:t>
                      </a:r>
                      <a:r>
                        <a:rPr lang="ko-KR" altLang="en-US" sz="1000" dirty="0" smtClean="0"/>
                        <a:t>한다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관리자</a:t>
                      </a:r>
                      <a:r>
                        <a:rPr lang="en-US" altLang="ko-KR" sz="1000" baseline="0" dirty="0" smtClean="0"/>
                        <a:t> table</a:t>
                      </a:r>
                      <a:r>
                        <a:rPr lang="ko-KR" altLang="en-US" sz="1000" baseline="0" dirty="0" smtClean="0"/>
                        <a:t> 생성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처리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adm_makedb.jsp</a:t>
                      </a:r>
                      <a:endParaRPr lang="ko-KR" altLang="en-US" sz="1000" dirty="0" smtClean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관련 </a:t>
                      </a:r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와 비밀번호를 저장하는 </a:t>
                      </a:r>
                      <a:r>
                        <a:rPr lang="en-US" altLang="ko-KR" sz="1000" dirty="0" smtClean="0"/>
                        <a:t>DB table</a:t>
                      </a:r>
                      <a:r>
                        <a:rPr lang="ko-KR" altLang="en-US" sz="1000" dirty="0" smtClean="0"/>
                        <a:t>을 생성 및 값을 저장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 화면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adm_login.jsp</a:t>
                      </a:r>
                      <a:endParaRPr lang="ko-KR" altLang="en-US" sz="1000" dirty="0" smtClean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로그인을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입력받는</a:t>
                      </a:r>
                      <a:r>
                        <a:rPr lang="ko-KR" altLang="en-US" sz="1000" dirty="0" smtClean="0"/>
                        <a:t> 화면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 체크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adm_loginck.jsp</a:t>
                      </a:r>
                      <a:endParaRPr lang="ko-KR" altLang="en-US" sz="1000" dirty="0" smtClean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로그인을</a:t>
                      </a:r>
                      <a:r>
                        <a:rPr lang="ko-KR" altLang="en-US" sz="1000" dirty="0" smtClean="0"/>
                        <a:t> 체크하여 처리하는 부분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로그아웃 처리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adm_logout.jsp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로그아웃을 처리하는 부분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842963" y="1196976"/>
            <a:ext cx="8229600" cy="4714875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ko-KR" altLang="en-US" sz="1400" dirty="0" smtClean="0"/>
              <a:t>관리자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페이지는 관리자가 </a:t>
            </a:r>
            <a:r>
              <a:rPr lang="ko-KR" altLang="en-US" sz="1400" dirty="0" err="1" smtClean="0"/>
              <a:t>로그인을</a:t>
            </a:r>
            <a:r>
              <a:rPr lang="ko-KR" altLang="en-US" sz="1400" dirty="0" smtClean="0"/>
              <a:t> 한 후 들어갈 수 있으며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ko-KR" altLang="en-US" sz="1400" dirty="0" smtClean="0"/>
              <a:t>예약자 명이 전부 보이며</a:t>
            </a:r>
            <a:endParaRPr lang="en-US" altLang="ko-KR" sz="1400" dirty="0" smtClean="0"/>
          </a:p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ko-KR" altLang="en-US" sz="1400" dirty="0" smtClean="0"/>
              <a:t>해당 예약자를 누르면 하나에 대한 데이터가 보인다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ko-KR" sz="1400" dirty="0"/>
              <a:t>                                </a:t>
            </a:r>
          </a:p>
        </p:txBody>
      </p:sp>
      <p:sp>
        <p:nvSpPr>
          <p:cNvPr id="31747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/>
              <a:t>3. </a:t>
            </a:r>
            <a:r>
              <a:rPr lang="ko-KR" altLang="en-US" sz="2400"/>
              <a:t>관리자</a:t>
            </a:r>
            <a:r>
              <a:rPr lang="en-US" altLang="ko-KR" sz="2400"/>
              <a:t> </a:t>
            </a:r>
            <a:r>
              <a:rPr lang="ko-KR" altLang="en-US" sz="2400"/>
              <a:t>페이지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68" y="3718691"/>
            <a:ext cx="5115877" cy="23058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9" y="2765859"/>
            <a:ext cx="2551188" cy="17794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738" y="2444990"/>
            <a:ext cx="2393135" cy="906236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 bwMode="auto">
          <a:xfrm flipV="1">
            <a:off x="3351475" y="3085106"/>
            <a:ext cx="1494845" cy="26612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직선 화살표 연결선 8"/>
          <p:cNvCxnSpPr/>
          <p:nvPr/>
        </p:nvCxnSpPr>
        <p:spPr bwMode="auto">
          <a:xfrm>
            <a:off x="3394151" y="3401899"/>
            <a:ext cx="915456" cy="1241663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9903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842963" y="1196976"/>
            <a:ext cx="8229600" cy="4714875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ko-KR" altLang="en-US" sz="1400" dirty="0" smtClean="0"/>
              <a:t>하나의 데이터를 선택하면 해당 예약상황에 대하여</a:t>
            </a:r>
            <a:endParaRPr lang="en-US" altLang="ko-KR" sz="1400" dirty="0" smtClean="0"/>
          </a:p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ko-KR" altLang="en-US" sz="1400" dirty="0" smtClean="0"/>
              <a:t>수정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삭제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관리자 페이지로 돌아 갈 수 있다</a:t>
            </a:r>
            <a:r>
              <a:rPr lang="en-US" altLang="ko-KR" sz="1400" dirty="0" smtClean="0"/>
              <a:t>.                                </a:t>
            </a:r>
            <a:endParaRPr lang="en-US" altLang="ko-KR" sz="1400" dirty="0"/>
          </a:p>
        </p:txBody>
      </p:sp>
      <p:sp>
        <p:nvSpPr>
          <p:cNvPr id="31747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/>
              <a:t>3. </a:t>
            </a:r>
            <a:r>
              <a:rPr lang="ko-KR" altLang="en-US" sz="2400"/>
              <a:t>관리자</a:t>
            </a:r>
            <a:r>
              <a:rPr lang="en-US" altLang="ko-KR" sz="2400"/>
              <a:t> </a:t>
            </a:r>
            <a:r>
              <a:rPr lang="ko-KR" altLang="en-US" sz="2400"/>
              <a:t>페이지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58" y="1994420"/>
            <a:ext cx="6593176" cy="311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842963" y="1196976"/>
            <a:ext cx="8229600" cy="4714875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ko-KR" altLang="en-US" sz="1400" dirty="0" smtClean="0"/>
              <a:t>그리고 로그아웃</a:t>
            </a:r>
            <a:endParaRPr lang="en-US" altLang="ko-KR" sz="1400" dirty="0" smtClean="0"/>
          </a:p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ko-KR" altLang="en-US" sz="1400" dirty="0" smtClean="0"/>
              <a:t>로그아웃 후 버튼을 누르면 홈페이지 </a:t>
            </a:r>
            <a:r>
              <a:rPr lang="ko-KR" altLang="en-US" sz="1400" dirty="0" err="1" smtClean="0"/>
              <a:t>메인화면으로</a:t>
            </a:r>
            <a:r>
              <a:rPr lang="ko-KR" altLang="en-US" sz="1400" dirty="0" smtClean="0"/>
              <a:t> 간다</a:t>
            </a:r>
            <a:r>
              <a:rPr lang="en-US" altLang="ko-KR" sz="1400" dirty="0" smtClean="0"/>
              <a:t>.                                </a:t>
            </a:r>
            <a:endParaRPr lang="en-US" altLang="ko-KR" sz="1400" dirty="0"/>
          </a:p>
        </p:txBody>
      </p:sp>
      <p:sp>
        <p:nvSpPr>
          <p:cNvPr id="31747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/>
              <a:t>3. </a:t>
            </a:r>
            <a:r>
              <a:rPr lang="ko-KR" altLang="en-US" sz="2400"/>
              <a:t>관리자</a:t>
            </a:r>
            <a:r>
              <a:rPr lang="en-US" altLang="ko-KR" sz="2400"/>
              <a:t> </a:t>
            </a:r>
            <a:r>
              <a:rPr lang="ko-KR" altLang="en-US" sz="2400"/>
              <a:t>페이지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103" y="2104021"/>
            <a:ext cx="2941112" cy="13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842963" y="1196976"/>
            <a:ext cx="8229600" cy="4714875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600"/>
              </a:spcBef>
              <a:buFontTx/>
              <a:buChar char="-"/>
            </a:pPr>
            <a:r>
              <a:rPr lang="ko-KR" altLang="en-US" sz="1400" dirty="0" smtClean="0"/>
              <a:t>로그인</a:t>
            </a:r>
            <a:r>
              <a:rPr lang="en-US" altLang="ko-KR" sz="1400" dirty="0" smtClean="0"/>
              <a:t> DB(</a:t>
            </a:r>
            <a:r>
              <a:rPr lang="ko-KR" altLang="en-US" sz="1400" dirty="0" smtClean="0"/>
              <a:t>사용자</a:t>
            </a:r>
            <a:r>
              <a:rPr lang="en-US" altLang="ko-KR" sz="1400" dirty="0" smtClean="0"/>
              <a:t> DB) </a:t>
            </a:r>
            <a:r>
              <a:rPr lang="ko-KR" altLang="en-US" sz="1400" dirty="0" smtClean="0"/>
              <a:t>만들고 </a:t>
            </a:r>
            <a:r>
              <a:rPr lang="ko-KR" altLang="en-US" sz="1400" dirty="0" err="1" smtClean="0"/>
              <a:t>값넣기</a:t>
            </a:r>
            <a:endParaRPr lang="en-US" altLang="ko-KR" sz="1400" dirty="0"/>
          </a:p>
        </p:txBody>
      </p:sp>
      <p:sp>
        <p:nvSpPr>
          <p:cNvPr id="31747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/>
              <a:t>3. </a:t>
            </a:r>
            <a:r>
              <a:rPr lang="ko-KR" altLang="en-US" sz="2400"/>
              <a:t>관리자</a:t>
            </a:r>
            <a:r>
              <a:rPr lang="en-US" altLang="ko-KR" sz="2400"/>
              <a:t> </a:t>
            </a:r>
            <a:r>
              <a:rPr lang="ko-KR" altLang="en-US" sz="2400"/>
              <a:t>페이지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670" y="2063706"/>
            <a:ext cx="6684906" cy="268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1. </a:t>
            </a:r>
            <a:r>
              <a:rPr lang="ko-KR" altLang="en-US" sz="1800" dirty="0"/>
              <a:t>강의 </a:t>
            </a:r>
            <a:r>
              <a:rPr lang="ko-KR" altLang="en-US" sz="1800" dirty="0" smtClean="0"/>
              <a:t>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940594" y="818917"/>
            <a:ext cx="7450138" cy="2568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학습목표 제시</a:t>
            </a:r>
            <a:endParaRPr lang="en-US" altLang="ko-KR" sz="1600" dirty="0" smtClean="0"/>
          </a:p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Char char="§"/>
              <a:tabLst>
                <a:tab pos="1619250" algn="l"/>
              </a:tabLst>
              <a:defRPr/>
            </a:pPr>
            <a:r>
              <a:rPr lang="ko-KR" altLang="en-US" sz="1200" dirty="0">
                <a:latin typeface="+mn-ea"/>
              </a:rPr>
              <a:t>세션 및 쿠키를 프로그램에 사용할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Char char="§"/>
              <a:tabLst>
                <a:tab pos="1619250" algn="l"/>
              </a:tabLst>
              <a:defRPr/>
            </a:pP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세션을 이용하여 로그인 페이지를 구현할 수 있다</a:t>
            </a:r>
          </a:p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Char char="§"/>
              <a:tabLst>
                <a:tab pos="1619250" algn="l"/>
              </a:tabLst>
              <a:defRPr/>
            </a:pPr>
            <a:r>
              <a:rPr lang="ko-KR" altLang="en-US" sz="1200" dirty="0">
                <a:latin typeface="+mn-ea"/>
              </a:rPr>
              <a:t> 관리자 페이지를 구현 할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0" indent="0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구현실습 </a:t>
            </a:r>
            <a:r>
              <a:rPr lang="en-US" altLang="ko-KR" sz="1600" dirty="0" smtClean="0"/>
              <a:t>1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 err="1" smtClean="0"/>
              <a:t>리조트</a:t>
            </a:r>
            <a:r>
              <a:rPr lang="ko-KR" altLang="en-US" sz="1050" dirty="0" smtClean="0"/>
              <a:t> 관리자 페이지를 구현하시오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옆의 목록의 프로그램을 구현해야지</a:t>
            </a:r>
            <a:r>
              <a:rPr lang="en-US" altLang="ko-KR" sz="1050" dirty="0" smtClean="0"/>
              <a:t>…</a:t>
            </a:r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18397"/>
              </p:ext>
            </p:extLst>
          </p:nvPr>
        </p:nvGraphicFramePr>
        <p:xfrm>
          <a:off x="3108959" y="1749287"/>
          <a:ext cx="5481003" cy="35279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0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6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94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제목</a:t>
                      </a:r>
                      <a:endParaRPr lang="ko-KR" altLang="en-US" sz="1000" dirty="0"/>
                    </a:p>
                  </a:txBody>
                  <a:tcPr marL="91435" marR="91435" marT="45716" marB="4571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파일명</a:t>
                      </a:r>
                      <a:endParaRPr lang="ko-KR" altLang="en-US" sz="1000" dirty="0"/>
                    </a:p>
                  </a:txBody>
                  <a:tcPr marL="91435" marR="91435" marT="45716" marB="45716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비교</a:t>
                      </a:r>
                      <a:endParaRPr lang="ko-KR" altLang="en-US" sz="1000" dirty="0"/>
                    </a:p>
                  </a:txBody>
                  <a:tcPr marL="91435" marR="91435" marT="45716" marB="45716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1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모든 예약상황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adm_allview.jsp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오늘부터 </a:t>
                      </a:r>
                      <a:r>
                        <a:rPr lang="en-US" altLang="ko-KR" sz="1000" dirty="0" smtClean="0"/>
                        <a:t>30</a:t>
                      </a:r>
                      <a:r>
                        <a:rPr lang="ko-KR" altLang="en-US" sz="1000" dirty="0" smtClean="0"/>
                        <a:t>일간의 예약현황을 보여줌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예약된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방 및 예약가능 방을 모두 관리 가능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(1</a:t>
                      </a:r>
                      <a:r>
                        <a:rPr lang="ko-KR" altLang="en-US" sz="1000" dirty="0" smtClean="0"/>
                        <a:t>개의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예약 상황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adm_oneview.jsp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하나의 예약 현황을 조회하고 수정 삭제하는 화면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예약상황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를 </a:t>
                      </a:r>
                      <a:r>
                        <a:rPr lang="en-US" altLang="ko-KR" sz="1000" dirty="0" smtClean="0"/>
                        <a:t>update</a:t>
                      </a:r>
                      <a:r>
                        <a:rPr lang="ko-KR" altLang="en-US" sz="1000" dirty="0" smtClean="0"/>
                        <a:t> 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adm_update.jsp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내용을 </a:t>
                      </a:r>
                      <a:r>
                        <a:rPr lang="en-US" altLang="ko-KR" sz="1000" dirty="0" smtClean="0"/>
                        <a:t>table</a:t>
                      </a:r>
                      <a:r>
                        <a:rPr lang="ko-KR" altLang="en-US" sz="1000" dirty="0" smtClean="0"/>
                        <a:t>에서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수정</a:t>
                      </a:r>
                      <a:r>
                        <a:rPr lang="ko-KR" altLang="en-US" sz="1000" dirty="0" smtClean="0"/>
                        <a:t>한다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예약상황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를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delete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adm_delete.jsp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내용을 </a:t>
                      </a:r>
                      <a:r>
                        <a:rPr lang="en-US" altLang="ko-KR" sz="1000" dirty="0" smtClean="0"/>
                        <a:t>table</a:t>
                      </a:r>
                      <a:r>
                        <a:rPr lang="ko-KR" altLang="en-US" sz="1000" dirty="0" smtClean="0"/>
                        <a:t>에서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삭제</a:t>
                      </a:r>
                      <a:r>
                        <a:rPr lang="ko-KR" altLang="en-US" sz="1000" dirty="0" smtClean="0"/>
                        <a:t>한다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관리자</a:t>
                      </a:r>
                      <a:r>
                        <a:rPr lang="en-US" altLang="ko-KR" sz="1000" baseline="0" dirty="0" smtClean="0"/>
                        <a:t> table</a:t>
                      </a:r>
                      <a:r>
                        <a:rPr lang="ko-KR" altLang="en-US" sz="1000" baseline="0" dirty="0" smtClean="0"/>
                        <a:t> 생성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처리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adm_makedb.jsp</a:t>
                      </a:r>
                      <a:endParaRPr lang="ko-KR" altLang="en-US" sz="1000" dirty="0" smtClean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관련 </a:t>
                      </a:r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와 비밀번호를 저장하는 </a:t>
                      </a:r>
                      <a:r>
                        <a:rPr lang="en-US" altLang="ko-KR" sz="1000" dirty="0" smtClean="0"/>
                        <a:t>DB table</a:t>
                      </a:r>
                      <a:r>
                        <a:rPr lang="ko-KR" altLang="en-US" sz="1000" dirty="0" smtClean="0"/>
                        <a:t>을 생성 및 값을 저장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 화면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adm_login.jsp</a:t>
                      </a:r>
                      <a:endParaRPr lang="ko-KR" altLang="en-US" sz="1000" dirty="0" smtClean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로그인을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입력받는</a:t>
                      </a:r>
                      <a:r>
                        <a:rPr lang="ko-KR" altLang="en-US" sz="1000" dirty="0" smtClean="0"/>
                        <a:t> 화면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5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 체크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adm_loginck.jsp</a:t>
                      </a:r>
                      <a:endParaRPr lang="ko-KR" altLang="en-US" sz="1000" dirty="0" smtClean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로그인을</a:t>
                      </a:r>
                      <a:r>
                        <a:rPr lang="ko-KR" altLang="en-US" sz="1000" dirty="0" smtClean="0"/>
                        <a:t> 체크하여 처리하는 부분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1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로그아웃 처리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adm_logout.jsp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marL="91435" marR="91435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로그아웃을 처리하는 부분</a:t>
                      </a:r>
                      <a:endParaRPr lang="ko-KR" altLang="en-US" sz="1000" dirty="0"/>
                    </a:p>
                  </a:txBody>
                  <a:tcPr marL="91435" marR="91435" marT="45716" marB="4571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1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구현실습 </a:t>
            </a:r>
            <a:r>
              <a:rPr lang="en-US" altLang="ko-KR" sz="1600" dirty="0"/>
              <a:t>2</a:t>
            </a:r>
            <a:endParaRPr lang="en-US" altLang="ko-KR" sz="1600" dirty="0" smtClean="0"/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 err="1" smtClean="0"/>
              <a:t>리조트</a:t>
            </a:r>
            <a:r>
              <a:rPr lang="ko-KR" altLang="en-US" sz="1050" dirty="0" smtClean="0"/>
              <a:t> 마무리 짓자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 err="1" smtClean="0"/>
              <a:t>리조트의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두개의</a:t>
            </a:r>
            <a:r>
              <a:rPr lang="ko-KR" altLang="en-US" sz="1050" dirty="0" smtClean="0"/>
              <a:t> 게시판을 이치에 맞도록 수정</a:t>
            </a: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3068872" y="1522767"/>
            <a:ext cx="4953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dirty="0"/>
              <a:t>1) </a:t>
            </a:r>
            <a:r>
              <a:rPr lang="ko-KR" altLang="en-US" dirty="0" err="1"/>
              <a:t>리조트소식</a:t>
            </a:r>
            <a:r>
              <a:rPr lang="ko-KR" altLang="en-US" dirty="0"/>
              <a:t> 게시판은 </a:t>
            </a:r>
            <a:r>
              <a:rPr lang="ko-KR" altLang="en-US" dirty="0" err="1"/>
              <a:t>관리자로그인을</a:t>
            </a:r>
            <a:r>
              <a:rPr lang="ko-KR" altLang="en-US" dirty="0"/>
              <a:t> 해야만 </a:t>
            </a:r>
            <a:r>
              <a:rPr lang="en-US" altLang="ko-KR" dirty="0"/>
              <a:t>“</a:t>
            </a:r>
            <a:r>
              <a:rPr lang="ko-KR" altLang="en-US" dirty="0" err="1"/>
              <a:t>글작성</a:t>
            </a:r>
            <a:r>
              <a:rPr lang="en-US" altLang="ko-KR" dirty="0"/>
              <a:t>”, “</a:t>
            </a:r>
            <a:r>
              <a:rPr lang="ko-KR" altLang="en-US" dirty="0"/>
              <a:t>수정</a:t>
            </a:r>
            <a:r>
              <a:rPr lang="en-US" altLang="ko-KR" dirty="0"/>
              <a:t>“,”</a:t>
            </a:r>
            <a:r>
              <a:rPr lang="ko-KR" altLang="en-US" dirty="0"/>
              <a:t>삭제</a:t>
            </a:r>
            <a:r>
              <a:rPr lang="en-US" altLang="ko-KR" dirty="0"/>
              <a:t>＂</a:t>
            </a:r>
            <a:r>
              <a:rPr lang="ko-KR" altLang="en-US" dirty="0"/>
              <a:t>등의 버튼이 보이게 하시오 </a:t>
            </a:r>
            <a:r>
              <a:rPr lang="en-US" altLang="ko-KR" dirty="0"/>
              <a:t>, </a:t>
            </a:r>
            <a:r>
              <a:rPr lang="ko-KR" altLang="en-US" dirty="0"/>
              <a:t>로그인 안되었다고 해당페이지가 안보이면 </a:t>
            </a:r>
            <a:r>
              <a:rPr lang="ko-KR" altLang="en-US" dirty="0" smtClean="0"/>
              <a:t>안됨</a:t>
            </a:r>
            <a:endParaRPr lang="en-US" altLang="ko-KR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dirty="0" smtClean="0"/>
              <a:t>2) </a:t>
            </a:r>
            <a:r>
              <a:rPr lang="ko-KR" altLang="en-US" dirty="0" smtClean="0"/>
              <a:t>이용후기 게시판은 </a:t>
            </a:r>
            <a:r>
              <a:rPr lang="ko-KR" altLang="en-US" dirty="0" err="1" smtClean="0"/>
              <a:t>글삭제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수정은 관리자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해야 보이고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글쓰기는 누구나 가능하게 하시오</a:t>
            </a:r>
            <a:endParaRPr lang="en-US" altLang="ko-KR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dirty="0" smtClean="0"/>
              <a:t>아마 어디 관리자 로그인 메뉴를 만들어 </a:t>
            </a:r>
            <a:r>
              <a:rPr lang="ko-KR" altLang="en-US" dirty="0" err="1" smtClean="0"/>
              <a:t>두는게</a:t>
            </a:r>
            <a:r>
              <a:rPr lang="ko-KR" altLang="en-US" dirty="0" smtClean="0"/>
              <a:t> 편하지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 로그인 페이지</a:t>
            </a:r>
            <a:r>
              <a:rPr lang="en-US" altLang="ko-KR" dirty="0"/>
              <a:t> </a:t>
            </a:r>
            <a:r>
              <a:rPr lang="ko-KR" altLang="en-US" dirty="0" smtClean="0"/>
              <a:t>어찌 만들지 해보시오</a:t>
            </a:r>
            <a:endParaRPr lang="en-US" altLang="ko-KR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90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413547" y="1277842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/>
              <a:t>다음 제시된 내용을 자필로 작성하여 제출 하시오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상단 학번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 기입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sz="1800" dirty="0" err="1" smtClean="0"/>
              <a:t>필기없음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단 코멘트를 잘 달았는지 검토하셔요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차시</a:t>
            </a:r>
            <a:r>
              <a:rPr lang="ko-KR" altLang="en-US" sz="1800" dirty="0" smtClean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8122" y="1211890"/>
            <a:ext cx="7450138" cy="7830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 smtClean="0"/>
              <a:t>차시</a:t>
            </a:r>
            <a:r>
              <a:rPr lang="ko-KR" altLang="en-US" sz="1600" dirty="0" smtClean="0"/>
              <a:t> 준비</a:t>
            </a:r>
            <a:endParaRPr lang="en-US" altLang="ko-KR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11. </a:t>
            </a:r>
            <a:r>
              <a:rPr lang="ko-KR" altLang="en-US" sz="1200" dirty="0" err="1" smtClean="0"/>
              <a:t>모바일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리조트</a:t>
            </a:r>
            <a:r>
              <a:rPr lang="ko-KR" altLang="en-US" sz="1200" dirty="0" smtClean="0"/>
              <a:t> 페이지 만들어 주셔요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학습 전 생각해볼 문제</a:t>
            </a:r>
            <a:endParaRPr lang="en-US" altLang="ko-KR" sz="1600" dirty="0" smtClean="0"/>
          </a:p>
          <a:p>
            <a:pPr eaLnBrk="1" hangingPunct="1">
              <a:spcBef>
                <a:spcPts val="600"/>
              </a:spcBef>
            </a:pPr>
            <a:r>
              <a:rPr kumimoji="0" lang="ko-KR" altLang="en-US" sz="1200" dirty="0"/>
              <a:t>다음 주제에 대하여 본인이 인터넷 조사를 통하여 간단히 정리해 봅시다</a:t>
            </a:r>
            <a:r>
              <a:rPr kumimoji="0" lang="en-US" altLang="ko-KR" sz="1200" dirty="0"/>
              <a:t>.</a:t>
            </a:r>
          </a:p>
          <a:p>
            <a:pPr eaLnBrk="1" hangingPunct="1">
              <a:buFont typeface="맑은 고딕" panose="020B0503020000020004" pitchFamily="50" charset="-127"/>
              <a:buAutoNum type="arabicParenR"/>
            </a:pPr>
            <a:r>
              <a:rPr lang="ko-KR" altLang="en-US" sz="1200" dirty="0"/>
              <a:t>웹 페이지마다 접근 가능한 권한을 어떻게 부여하는지 생각해 봅시다</a:t>
            </a:r>
            <a:r>
              <a:rPr lang="en-US" altLang="ko-KR" sz="1200" dirty="0"/>
              <a:t>.</a:t>
            </a:r>
          </a:p>
          <a:p>
            <a:pPr eaLnBrk="1" hangingPunct="1">
              <a:buFont typeface="맑은 고딕" panose="020B0503020000020004" pitchFamily="50" charset="-127"/>
              <a:buAutoNum type="arabicParenR"/>
            </a:pPr>
            <a:r>
              <a:rPr lang="ko-KR" altLang="en-US" sz="1200" dirty="0" err="1"/>
              <a:t>웹페이지를</a:t>
            </a:r>
            <a:r>
              <a:rPr lang="ko-KR" altLang="en-US" sz="1200" dirty="0"/>
              <a:t> 접근하기 위하여 로그인 처리를 어떻게 하여야 하는지 생각해 봅시다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600"/>
              </a:spcBef>
              <a:buFont typeface="+mj-lt"/>
              <a:buAutoNum type="arabicParenR"/>
              <a:defRPr/>
            </a:pPr>
            <a:r>
              <a:rPr lang="ko-KR" altLang="en-US" sz="1400" dirty="0"/>
              <a:t>쿠키 </a:t>
            </a:r>
            <a:endParaRPr lang="en-US" altLang="ko-KR" sz="1400" dirty="0"/>
          </a:p>
          <a:p>
            <a:pPr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 smtClean="0"/>
              <a:t>잠시 </a:t>
            </a:r>
            <a:r>
              <a:rPr lang="en-US" altLang="ko-KR" sz="1400" dirty="0" smtClean="0"/>
              <a:t>PC</a:t>
            </a:r>
            <a:r>
              <a:rPr lang="ko-KR" altLang="en-US" sz="1400" dirty="0" smtClean="0"/>
              <a:t>측 클라이언트에 저장해 </a:t>
            </a:r>
            <a:r>
              <a:rPr lang="ko-KR" altLang="en-US" sz="1400" dirty="0"/>
              <a:t>두는 </a:t>
            </a:r>
            <a:r>
              <a:rPr lang="ko-KR" altLang="en-US" sz="1400" dirty="0" smtClean="0"/>
              <a:t>데이터</a:t>
            </a:r>
            <a:r>
              <a:rPr lang="en-US" altLang="ko-KR" sz="1400" dirty="0"/>
              <a:t> </a:t>
            </a:r>
          </a:p>
          <a:p>
            <a:pPr eaLnBrk="1" hangingPunct="1">
              <a:buFontTx/>
              <a:buChar char="-"/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유효기간 </a:t>
            </a:r>
            <a:r>
              <a:rPr lang="en-US" altLang="ko-KR" sz="1400" dirty="0"/>
              <a:t>: </a:t>
            </a:r>
            <a:r>
              <a:rPr lang="ko-KR" altLang="en-US" sz="1400" dirty="0"/>
              <a:t>브라우저를 켜둔 동안</a:t>
            </a:r>
            <a:r>
              <a:rPr lang="en-US" altLang="ko-KR" sz="1400" dirty="0"/>
              <a:t>/ </a:t>
            </a:r>
            <a:r>
              <a:rPr lang="ko-KR" altLang="en-US" sz="1400" dirty="0" smtClean="0"/>
              <a:t>기간지정</a:t>
            </a:r>
            <a:endParaRPr lang="en-US" altLang="ko-KR" sz="1400" dirty="0" smtClean="0"/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 smtClean="0"/>
              <a:t>브라우저를 켜둔 동안 </a:t>
            </a:r>
            <a:r>
              <a:rPr lang="en-US" altLang="ko-KR" sz="1400" dirty="0" smtClean="0"/>
              <a:t>-&gt; PC</a:t>
            </a:r>
            <a:r>
              <a:rPr lang="ko-KR" altLang="en-US" sz="1400" dirty="0" smtClean="0"/>
              <a:t>의 메모리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변수</a:t>
            </a:r>
            <a:r>
              <a:rPr lang="en-US" altLang="ko-KR" sz="1400" dirty="0" smtClean="0"/>
              <a:t>)</a:t>
            </a:r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 smtClean="0"/>
              <a:t>브라우저를 끈 다음 일정기간 동안 유지 </a:t>
            </a:r>
            <a:r>
              <a:rPr lang="en-US" altLang="ko-KR" sz="1400" dirty="0" smtClean="0"/>
              <a:t>-&gt; windows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tmp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디렉토리에</a:t>
            </a:r>
            <a:r>
              <a:rPr lang="ko-KR" altLang="en-US" sz="1400" dirty="0" smtClean="0"/>
              <a:t> 조그만 파일로 저장</a:t>
            </a:r>
            <a:endParaRPr lang="en-US" altLang="ko-KR" sz="1400" dirty="0" smtClean="0"/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 smtClean="0"/>
              <a:t>브라우저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네이버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클리너등에서</a:t>
            </a:r>
            <a:r>
              <a:rPr lang="ko-KR" altLang="en-US" sz="1400" dirty="0" smtClean="0"/>
              <a:t> 지난 쿠키를 강제로 삭제하면 없어짐</a:t>
            </a:r>
            <a:endParaRPr lang="en-US" altLang="ko-KR" sz="1400" dirty="0" smtClean="0"/>
          </a:p>
          <a:p>
            <a:pPr eaLnBrk="1" hangingPunct="1">
              <a:buFontTx/>
              <a:buChar char="-"/>
              <a:defRPr/>
            </a:pPr>
            <a:endParaRPr lang="en-US" altLang="ko-KR" sz="1400" dirty="0"/>
          </a:p>
          <a:p>
            <a:pPr eaLnBrk="1" hangingPunct="1">
              <a:buFontTx/>
              <a:buChar char="-"/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로그인 수행유무 등을 </a:t>
            </a:r>
            <a:r>
              <a:rPr lang="ko-KR" altLang="en-US" sz="1400" dirty="0" smtClean="0"/>
              <a:t>저장가능 하지만 </a:t>
            </a:r>
            <a:r>
              <a:rPr lang="ko-KR" altLang="en-US" sz="1400" dirty="0" err="1" smtClean="0"/>
              <a:t>이런값은</a:t>
            </a:r>
            <a:r>
              <a:rPr lang="ko-KR" altLang="en-US" sz="1400" dirty="0" smtClean="0"/>
              <a:t> 세션을 </a:t>
            </a:r>
            <a:r>
              <a:rPr lang="ko-KR" altLang="en-US" sz="1400" dirty="0"/>
              <a:t>이용할 </a:t>
            </a:r>
            <a:r>
              <a:rPr lang="ko-KR" altLang="en-US" sz="1400" dirty="0" smtClean="0"/>
              <a:t>것</a:t>
            </a:r>
            <a:endParaRPr lang="en-US" altLang="ko-KR" sz="1400" dirty="0"/>
          </a:p>
          <a:p>
            <a:pPr eaLnBrk="1" hangingPunct="1">
              <a:buFontTx/>
              <a:buChar char="-"/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보안사항을 고려할 경우 </a:t>
            </a:r>
            <a:r>
              <a:rPr lang="en-US" altLang="ko-KR" sz="1400" dirty="0"/>
              <a:t>session(</a:t>
            </a:r>
            <a:r>
              <a:rPr lang="ko-KR" altLang="en-US" sz="1400" dirty="0" err="1"/>
              <a:t>서버측</a:t>
            </a:r>
            <a:r>
              <a:rPr lang="ko-KR" altLang="en-US" sz="1400" dirty="0"/>
              <a:t> 저장소</a:t>
            </a:r>
            <a:r>
              <a:rPr lang="en-US" altLang="ko-KR" sz="1400" dirty="0"/>
              <a:t>)</a:t>
            </a:r>
            <a:r>
              <a:rPr lang="ko-KR" altLang="en-US" sz="1400" dirty="0"/>
              <a:t>을 이용</a:t>
            </a:r>
            <a:r>
              <a:rPr lang="en-US" altLang="ko-KR" sz="1400" dirty="0"/>
              <a:t>,</a:t>
            </a:r>
          </a:p>
          <a:p>
            <a:pPr eaLnBrk="1" hangingPunct="1">
              <a:buFontTx/>
              <a:buChar char="-"/>
              <a:defRPr/>
            </a:pPr>
            <a:r>
              <a:rPr lang="en-US" altLang="ko-KR" sz="1400" dirty="0"/>
              <a:t> </a:t>
            </a:r>
            <a:r>
              <a:rPr lang="ko-KR" altLang="en-US" sz="1400" dirty="0"/>
              <a:t>간단한 경우만 사용</a:t>
            </a:r>
            <a:endParaRPr lang="ko-KR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363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세션 및 쿠키</a:t>
            </a:r>
          </a:p>
        </p:txBody>
      </p:sp>
    </p:spTree>
    <p:extLst>
      <p:ext uri="{BB962C8B-B14F-4D97-AF65-F5344CB8AC3E}">
        <p14:creationId xmlns:p14="http://schemas.microsoft.com/office/powerpoint/2010/main" val="25154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) </a:t>
            </a:r>
            <a:r>
              <a:rPr lang="ko-KR" altLang="en-US" sz="1400" dirty="0"/>
              <a:t>세션 </a:t>
            </a:r>
            <a:r>
              <a:rPr lang="en-US" altLang="ko-KR" sz="1400" dirty="0"/>
              <a:t>(session)</a:t>
            </a:r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잠시 저장해 두는 데이터를 담아둠 </a:t>
            </a:r>
            <a:endParaRPr lang="en-US" altLang="ko-KR" sz="1400" dirty="0"/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서버에 값을</a:t>
            </a:r>
            <a:r>
              <a:rPr lang="en-US" altLang="ko-KR" sz="1400" dirty="0"/>
              <a:t> </a:t>
            </a:r>
            <a:r>
              <a:rPr lang="ko-KR" altLang="en-US" sz="1400" dirty="0"/>
              <a:t>보관하기 때문에</a:t>
            </a:r>
            <a:r>
              <a:rPr lang="en-US" altLang="ko-KR" sz="1400" dirty="0"/>
              <a:t> 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(</a:t>
            </a:r>
            <a:r>
              <a:rPr lang="ko-KR" altLang="en-US" sz="1400" dirty="0"/>
              <a:t>브라우저</a:t>
            </a:r>
            <a:r>
              <a:rPr lang="en-US" altLang="ko-KR" sz="1400" dirty="0"/>
              <a:t>)</a:t>
            </a:r>
            <a:r>
              <a:rPr lang="ko-KR" altLang="en-US" sz="1400" dirty="0"/>
              <a:t>에서는 그 값을 알 수 없다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보안성</a:t>
            </a:r>
            <a:r>
              <a:rPr lang="ko-KR" altLang="en-US" sz="1400" dirty="0"/>
              <a:t> 높음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유효기간 </a:t>
            </a:r>
            <a:r>
              <a:rPr lang="en-US" altLang="ko-KR" sz="1400" dirty="0"/>
              <a:t>: </a:t>
            </a:r>
            <a:r>
              <a:rPr lang="ko-KR" altLang="en-US" sz="1400" dirty="0"/>
              <a:t>브라우저를 켜둔 동안</a:t>
            </a:r>
            <a:r>
              <a:rPr lang="en-US" altLang="ko-KR" sz="1400" dirty="0"/>
              <a:t>/ </a:t>
            </a:r>
            <a:r>
              <a:rPr lang="ko-KR" altLang="en-US" sz="1400" dirty="0"/>
              <a:t>기간지정</a:t>
            </a:r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로그인 수행유무 등을 저장은 반드시 세션을 이용할 것</a:t>
            </a:r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보안사항을 고려할 경우 </a:t>
            </a:r>
            <a:r>
              <a:rPr lang="en-US" altLang="ko-KR" sz="1400" dirty="0"/>
              <a:t>session(</a:t>
            </a:r>
            <a:r>
              <a:rPr lang="ko-KR" altLang="en-US" sz="1400" dirty="0" err="1"/>
              <a:t>서버측</a:t>
            </a:r>
            <a:r>
              <a:rPr lang="ko-KR" altLang="en-US" sz="1400" dirty="0"/>
              <a:t> 저장소</a:t>
            </a:r>
            <a:r>
              <a:rPr lang="en-US" altLang="ko-KR" sz="1400" dirty="0"/>
              <a:t>)</a:t>
            </a:r>
            <a:r>
              <a:rPr lang="ko-KR" altLang="en-US" sz="1400" dirty="0"/>
              <a:t>을 이용</a:t>
            </a:r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쿠키는 값이 노출되더라도 상관없는 간단한 경우에만 사용</a:t>
            </a:r>
            <a:r>
              <a:rPr lang="en-US" altLang="ko-KR" sz="1400" dirty="0"/>
              <a:t>(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및 </a:t>
            </a:r>
            <a:r>
              <a:rPr lang="en-US" altLang="ko-KR" sz="1400" dirty="0"/>
              <a:t>java script </a:t>
            </a:r>
            <a:r>
              <a:rPr lang="ko-KR" altLang="en-US" sz="1400" dirty="0"/>
              <a:t>등에서 쿠키 값이 조회되며</a:t>
            </a:r>
            <a:r>
              <a:rPr lang="en-US" altLang="ko-KR" sz="1400" dirty="0"/>
              <a:t>, </a:t>
            </a:r>
            <a:r>
              <a:rPr lang="ko-KR" altLang="en-US" sz="1400" dirty="0"/>
              <a:t>심지어 윈도우 </a:t>
            </a:r>
            <a:r>
              <a:rPr lang="ko-KR" altLang="en-US" sz="1400" dirty="0" err="1"/>
              <a:t>디렉토리내</a:t>
            </a:r>
            <a:r>
              <a:rPr lang="ko-KR" altLang="en-US" sz="1400" dirty="0"/>
              <a:t> 에도 그 값이 남아있음</a:t>
            </a:r>
            <a:r>
              <a:rPr lang="en-US" altLang="ko-KR" sz="1400" dirty="0"/>
              <a:t>)</a:t>
            </a:r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쿠키는 브라우저의 값이 세션은 서버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톰켓</a:t>
            </a:r>
            <a:r>
              <a:rPr lang="en-US" altLang="ko-KR" sz="1400" dirty="0"/>
              <a:t>(was)</a:t>
            </a:r>
            <a:r>
              <a:rPr lang="ko-KR" altLang="en-US" sz="1400" dirty="0"/>
              <a:t>내부</a:t>
            </a:r>
            <a:r>
              <a:rPr lang="en-US" altLang="ko-KR" sz="1400" dirty="0"/>
              <a:t> </a:t>
            </a:r>
            <a:r>
              <a:rPr lang="ko-KR" altLang="en-US" sz="1400" dirty="0"/>
              <a:t>메모리</a:t>
            </a:r>
            <a:r>
              <a:rPr lang="en-US" altLang="ko-KR" sz="1400" dirty="0"/>
              <a:t>)</a:t>
            </a:r>
            <a:r>
              <a:rPr lang="ko-KR" altLang="en-US" sz="1400" dirty="0"/>
              <a:t>에 저장</a:t>
            </a:r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쿠키에 단점을 보완한 기능</a:t>
            </a:r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세션의 유지 시간 등 설정 값은  </a:t>
            </a:r>
            <a:r>
              <a:rPr lang="en-US" altLang="ko-KR" sz="1400" dirty="0"/>
              <a:t>WAS(tomcat</a:t>
            </a:r>
            <a:r>
              <a:rPr lang="ko-KR" altLang="en-US" sz="1400" dirty="0"/>
              <a:t>등</a:t>
            </a:r>
            <a:r>
              <a:rPr lang="en-US" altLang="ko-KR" sz="1400" dirty="0"/>
              <a:t>) </a:t>
            </a:r>
            <a:r>
              <a:rPr lang="ko-KR" altLang="en-US" sz="1400" dirty="0"/>
              <a:t>에서 정할 수 있다</a:t>
            </a:r>
            <a:r>
              <a:rPr lang="en-US" altLang="ko-KR" sz="1400" dirty="0"/>
              <a:t>.</a:t>
            </a:r>
          </a:p>
          <a:p>
            <a:pPr eaLnBrk="1" hangingPunct="1">
              <a:buFontTx/>
              <a:buChar char="-"/>
              <a:defRPr/>
            </a:pPr>
            <a:r>
              <a:rPr lang="ko-KR" altLang="en-US" sz="1400" dirty="0"/>
              <a:t>내부적으로 </a:t>
            </a:r>
            <a:r>
              <a:rPr lang="en-US" altLang="ko-KR" sz="1400" dirty="0"/>
              <a:t>Session ID</a:t>
            </a:r>
            <a:r>
              <a:rPr lang="ko-KR" altLang="en-US" sz="1400" dirty="0"/>
              <a:t>만을 쿠키로 주고 받는다</a:t>
            </a:r>
            <a:r>
              <a:rPr lang="en-US" altLang="ko-KR" sz="1400" dirty="0"/>
              <a:t>. (</a:t>
            </a:r>
            <a:r>
              <a:rPr lang="ko-KR" altLang="en-US" sz="1400" dirty="0"/>
              <a:t>즉  </a:t>
            </a:r>
            <a:r>
              <a:rPr lang="en-US" altLang="ko-KR" sz="1400" dirty="0"/>
              <a:t>Session ID</a:t>
            </a:r>
            <a:r>
              <a:rPr lang="ko-KR" altLang="en-US" sz="1400" dirty="0"/>
              <a:t>는 노출되더라도 세션 내부의 값을 알기 위하여 서버 내 </a:t>
            </a:r>
            <a:r>
              <a:rPr lang="en-US" altLang="ko-KR" sz="1400" dirty="0"/>
              <a:t>JSP/Servlet</a:t>
            </a:r>
            <a:r>
              <a:rPr lang="ko-KR" altLang="en-US" sz="1400" dirty="0"/>
              <a:t>으로 동작해야만 그 값을 알 수 있기 때문에 클라이언트 사용자가 그 값을 알아내는 것은 불가능하다</a:t>
            </a:r>
            <a:r>
              <a:rPr lang="en-US" altLang="ko-KR" sz="1400" dirty="0" smtClean="0"/>
              <a:t>)</a:t>
            </a:r>
          </a:p>
          <a:p>
            <a:pPr eaLnBrk="1" hangingPunct="1">
              <a:buFontTx/>
              <a:buChar char="-"/>
              <a:defRPr/>
            </a:pPr>
            <a:endParaRPr lang="en-US" altLang="ko-KR" sz="1400" dirty="0"/>
          </a:p>
          <a:p>
            <a:pPr eaLnBrk="1" hangingPunct="1">
              <a:buFontTx/>
              <a:buChar char="-"/>
              <a:defRPr/>
            </a:pPr>
            <a:r>
              <a:rPr lang="ko-KR" altLang="en-US" sz="1400" u="sng" dirty="0" smtClean="0">
                <a:solidFill>
                  <a:srgbClr val="FF0000"/>
                </a:solidFill>
              </a:rPr>
              <a:t>즉 </a:t>
            </a:r>
            <a:r>
              <a:rPr lang="ko-KR" altLang="en-US" sz="1400" u="sng" dirty="0" err="1" smtClean="0">
                <a:solidFill>
                  <a:srgbClr val="FF0000"/>
                </a:solidFill>
              </a:rPr>
              <a:t>쿠키값는</a:t>
            </a:r>
            <a:r>
              <a:rPr lang="ko-KR" altLang="en-US" sz="1400" u="sng" dirty="0" smtClean="0">
                <a:solidFill>
                  <a:srgbClr val="FF0000"/>
                </a:solidFill>
              </a:rPr>
              <a:t> </a:t>
            </a:r>
            <a:r>
              <a:rPr lang="en-US" altLang="ko-KR" sz="1400" u="sng" dirty="0" smtClean="0">
                <a:solidFill>
                  <a:srgbClr val="FF0000"/>
                </a:solidFill>
              </a:rPr>
              <a:t>Java Script, JSP</a:t>
            </a:r>
            <a:r>
              <a:rPr lang="ko-KR" altLang="en-US" sz="1400" u="sng" dirty="0" smtClean="0">
                <a:solidFill>
                  <a:srgbClr val="FF0000"/>
                </a:solidFill>
              </a:rPr>
              <a:t>에서 가져올 수 있으나</a:t>
            </a:r>
            <a:r>
              <a:rPr lang="en-US" altLang="ko-KR" sz="1400" u="sng" dirty="0" smtClean="0">
                <a:solidFill>
                  <a:srgbClr val="FF0000"/>
                </a:solidFill>
              </a:rPr>
              <a:t>, </a:t>
            </a:r>
            <a:r>
              <a:rPr lang="ko-KR" altLang="en-US" sz="1400" u="sng" dirty="0" err="1" smtClean="0">
                <a:solidFill>
                  <a:srgbClr val="FF0000"/>
                </a:solidFill>
              </a:rPr>
              <a:t>세션값은</a:t>
            </a:r>
            <a:r>
              <a:rPr lang="ko-KR" altLang="en-US" sz="1400" u="sng" dirty="0" smtClean="0">
                <a:solidFill>
                  <a:srgbClr val="FF0000"/>
                </a:solidFill>
              </a:rPr>
              <a:t> </a:t>
            </a:r>
            <a:r>
              <a:rPr lang="en-US" altLang="ko-KR" sz="1400" u="sng" dirty="0" smtClean="0">
                <a:solidFill>
                  <a:srgbClr val="FF0000"/>
                </a:solidFill>
              </a:rPr>
              <a:t>JSP</a:t>
            </a:r>
            <a:r>
              <a:rPr lang="ko-KR" altLang="en-US" sz="1400" u="sng" dirty="0" smtClean="0">
                <a:solidFill>
                  <a:srgbClr val="FF0000"/>
                </a:solidFill>
              </a:rPr>
              <a:t>만 가능</a:t>
            </a:r>
            <a:r>
              <a:rPr lang="en-US" altLang="ko-KR" sz="1400" u="sng" dirty="0" smtClean="0">
                <a:solidFill>
                  <a:srgbClr val="FF0000"/>
                </a:solidFill>
              </a:rPr>
              <a:t>(</a:t>
            </a:r>
            <a:r>
              <a:rPr lang="ko-KR" altLang="en-US" sz="1400" u="sng" dirty="0" smtClean="0">
                <a:solidFill>
                  <a:srgbClr val="FF0000"/>
                </a:solidFill>
              </a:rPr>
              <a:t>값이 서버에 있음</a:t>
            </a:r>
            <a:r>
              <a:rPr lang="en-US" altLang="ko-KR" sz="1400" u="sng" dirty="0" smtClean="0">
                <a:solidFill>
                  <a:srgbClr val="FF0000"/>
                </a:solidFill>
              </a:rPr>
              <a:t>)</a:t>
            </a:r>
            <a:r>
              <a:rPr lang="ko-KR" altLang="en-US" sz="1400" dirty="0" smtClean="0"/>
              <a:t> </a:t>
            </a:r>
            <a:endParaRPr lang="en-US" altLang="ko-KR" sz="1400" dirty="0"/>
          </a:p>
        </p:txBody>
      </p:sp>
      <p:sp>
        <p:nvSpPr>
          <p:cNvPr id="17411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세션 및 쿠키</a:t>
            </a:r>
          </a:p>
        </p:txBody>
      </p:sp>
    </p:spTree>
    <p:extLst>
      <p:ext uri="{BB962C8B-B14F-4D97-AF65-F5344CB8AC3E}">
        <p14:creationId xmlns:p14="http://schemas.microsoft.com/office/powerpoint/2010/main" val="89150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18" y="1946118"/>
            <a:ext cx="7078069" cy="33043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18375" y="1104920"/>
            <a:ext cx="1777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dirty="0" smtClean="0"/>
              <a:t>3) </a:t>
            </a:r>
            <a:r>
              <a:rPr lang="ko-KR" altLang="en-US" dirty="0" smtClean="0"/>
              <a:t>쿠키의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02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39" y="1243394"/>
            <a:ext cx="7084166" cy="437121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8375" y="858259"/>
            <a:ext cx="1777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dirty="0" smtClean="0"/>
              <a:t>3) </a:t>
            </a:r>
            <a:r>
              <a:rPr lang="ko-KR" altLang="en-US" dirty="0" smtClean="0"/>
              <a:t>쿠키의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0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80" y="1066963"/>
            <a:ext cx="7084166" cy="45845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3568" y="818917"/>
            <a:ext cx="1777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dirty="0" smtClean="0"/>
              <a:t>3) </a:t>
            </a:r>
            <a:r>
              <a:rPr lang="ko-KR" altLang="en-US" dirty="0" smtClean="0"/>
              <a:t>쿠키의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54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51736</TotalTime>
  <Words>3544</Words>
  <Application>Microsoft Office PowerPoint</Application>
  <PresentationFormat>A4 용지(210x297mm)</PresentationFormat>
  <Paragraphs>566</Paragraphs>
  <Slides>33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가는각진제목체</vt:lpstr>
      <vt:lpstr>굴림</vt:lpstr>
      <vt:lpstr>굴림체</vt:lpstr>
      <vt:lpstr>돋움</vt:lpstr>
      <vt:lpstr>맑은 고딕</vt:lpstr>
      <vt:lpstr>Arial</vt:lpstr>
      <vt:lpstr>Wingdings</vt:lpstr>
      <vt:lpstr>1_Default Design</vt:lpstr>
      <vt:lpstr>기본 디자인</vt:lpstr>
      <vt:lpstr>3_Default Design</vt:lpstr>
      <vt:lpstr>11. 웹 시스템 구현 (관리자-로그인,권한관리,세션)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iamhpd</cp:lastModifiedBy>
  <cp:revision>2993</cp:revision>
  <cp:lastPrinted>2015-10-28T04:44:44Z</cp:lastPrinted>
  <dcterms:created xsi:type="dcterms:W3CDTF">2003-10-22T07:02:37Z</dcterms:created>
  <dcterms:modified xsi:type="dcterms:W3CDTF">2023-05-03T09:27:58Z</dcterms:modified>
</cp:coreProperties>
</file>